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1449" r:id="rId3"/>
    <p:sldId id="290" r:id="rId4"/>
    <p:sldId id="1453" r:id="rId5"/>
    <p:sldId id="1471" r:id="rId6"/>
    <p:sldId id="1454" r:id="rId7"/>
    <p:sldId id="1470" r:id="rId8"/>
    <p:sldId id="1448" r:id="rId9"/>
    <p:sldId id="1451" r:id="rId10"/>
    <p:sldId id="257" r:id="rId11"/>
    <p:sldId id="262" r:id="rId12"/>
    <p:sldId id="267" r:id="rId13"/>
    <p:sldId id="263" r:id="rId14"/>
    <p:sldId id="264" r:id="rId15"/>
    <p:sldId id="265" r:id="rId16"/>
    <p:sldId id="266" r:id="rId17"/>
    <p:sldId id="1472" r:id="rId18"/>
    <p:sldId id="1455" r:id="rId19"/>
    <p:sldId id="1456" r:id="rId20"/>
    <p:sldId id="1457" r:id="rId21"/>
    <p:sldId id="1458" r:id="rId22"/>
    <p:sldId id="281" r:id="rId23"/>
    <p:sldId id="283" r:id="rId24"/>
    <p:sldId id="282" r:id="rId25"/>
    <p:sldId id="285" r:id="rId26"/>
    <p:sldId id="1459" r:id="rId27"/>
    <p:sldId id="286" r:id="rId28"/>
    <p:sldId id="284" r:id="rId29"/>
    <p:sldId id="287" r:id="rId30"/>
    <p:sldId id="1460" r:id="rId31"/>
    <p:sldId id="1461" r:id="rId32"/>
    <p:sldId id="258" r:id="rId33"/>
    <p:sldId id="1462" r:id="rId34"/>
    <p:sldId id="1463" r:id="rId35"/>
    <p:sldId id="259" r:id="rId36"/>
    <p:sldId id="1465" r:id="rId37"/>
    <p:sldId id="260" r:id="rId38"/>
    <p:sldId id="261" r:id="rId39"/>
    <p:sldId id="1467" r:id="rId40"/>
    <p:sldId id="1469" r:id="rId41"/>
    <p:sldId id="1466" r:id="rId42"/>
    <p:sldId id="288" r:id="rId43"/>
    <p:sldId id="277" r:id="rId44"/>
    <p:sldId id="275" r:id="rId45"/>
    <p:sldId id="269" r:id="rId46"/>
    <p:sldId id="276" r:id="rId47"/>
    <p:sldId id="289" r:id="rId48"/>
    <p:sldId id="268" r:id="rId49"/>
    <p:sldId id="27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49FA0-5EE0-FA41-B2F0-20D213850AFE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992A0-1225-3D43-AE66-8C38625E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46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28F2-03BF-A845-9E11-96FB659F5C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36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28F2-03BF-A845-9E11-96FB659F5C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97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D04A-59E4-585A-DD84-2A374D71B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490F97-F32A-6E7D-CDB1-D2606478D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A82D3-B21B-E101-4FC6-C680952B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71C53-70F6-27DF-CF01-49D5AAFC1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FAFE9-8AFC-6388-FF80-3C4FB7079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5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E7E1-46DC-3606-3CB8-23B53F9AC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B64086-EF52-7922-37DB-18F05B86B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BA13D-6CFA-4EE9-7282-6816794F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E3B09-350C-44F7-08D7-93E28F64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24CD9-1803-0118-79FC-66731377A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729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718FDF-10E2-87E6-E42D-06402A838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1BCE9-D6F9-857E-E579-73600672B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8CFFB-155B-A001-60A1-58E86510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3AFB2-1F8D-801C-0F30-F67D2236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C1928-DDBD-5E68-9753-1BB44839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4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E3CC-CEDE-0AEA-2371-CEE38F6B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8702-99AA-1EAD-F233-30074ACA9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17420-BDB7-F97E-BC5E-D93CF6701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1F0C1-C760-0CD8-5328-DD9EB48F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74109-9B61-E42B-0C8F-76182A08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8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5D18-819F-A8E4-E658-FB8A66FFB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D0D51-A233-316F-E960-B595EBB6D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123AC-4C4B-AD10-F455-C27A9F899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36AD5-35FC-342D-5352-5FCD4F1FE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D03A3-B914-FB0B-CBE6-BA447265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75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874-C480-1DF4-5219-510531DE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D5CCA-F195-FF56-EEAF-009E54941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BAD390-B0A7-30DA-C970-34988A5AE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858D8-5160-EEBE-5BE8-648E9F2BA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F9B2F-07AB-A7A2-E7EF-143DE7A59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3C690-9543-A984-5F74-1F1BE2637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1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2F4E3-9219-FA13-57C3-AEAC05CD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E9EBD-4D91-B3A3-A411-FD8D2C722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46E2D-C9AC-2056-AD0F-9B77558DB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B103C-20A8-629C-0BB5-1589DCC07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B7C75-D0B8-1D40-62EB-439E83102A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D13FC7-6FAB-0455-4CE6-482119A16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CE0B81-6EC7-354A-F94E-CCE92C07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C9E463-9F36-CA6B-D977-D35D16EA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8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33AF-0B46-CC00-9189-1F7466276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26D92-AD2C-D0CF-CB86-A4A0C666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5FA3B-6BE2-A4CC-4C79-8DFC0EBA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B083D-F2AC-2762-2D39-37DB6740E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2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A932CF-2050-19A6-CDB8-1B4667BF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530067-A42F-5DFA-F3F4-B3253315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9CB53-EB09-9359-350C-A4A192968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9C4A-B82B-E032-862A-F1A177F1F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F6A7-E23E-A3A6-A219-DB8DCCCE0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0C767-D1B2-1746-A2C3-EBCD217BF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F3370-3F7E-21AD-4774-CF0F3015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6A098-A408-8156-5F50-133EDEEB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497CE-8B99-FAB6-B603-CE238B08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8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29188-B5E9-F7C4-5C53-418922CD6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60B14-1AA9-198C-3E3E-896CA3ABE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A213D5-6910-1062-0755-8DF7A7087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C8413-E1DD-AF46-A087-4BC84D91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B7881-05B2-8093-54B9-4456FDA6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84F5E-77E5-3C61-9126-2168A6FF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9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820BD4-F66E-032D-2C01-44054F563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97089-D48F-A675-8894-707341A53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4CDB1-57BE-903E-A702-BAF1D9FFD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4C39A-690C-924E-A701-5249C5584AB9}" type="datetimeFigureOut">
              <a:rPr lang="en-US" smtClean="0"/>
              <a:t>1/12/24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2D3D9-0446-84C3-B7D7-4D6B89EC9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05F54-1551-8498-3A2D-3A3110F98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4E65-0A34-3649-8297-E218A7A74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8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3D6B-968D-8E3C-C22D-61C47B1B5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212" y="1041400"/>
            <a:ext cx="10067069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Genetics Bootcamp:</a:t>
            </a:r>
            <a:br>
              <a:rPr lang="en-US" dirty="0"/>
            </a:br>
            <a:r>
              <a:rPr lang="en-US" dirty="0"/>
              <a:t>CRISPR screens in mammalian cells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38AE3-9D02-964A-D00B-23C7CB336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Nolan Maier</a:t>
            </a:r>
          </a:p>
          <a:p>
            <a:r>
              <a:rPr lang="en-US" dirty="0"/>
              <a:t>Jan 12, 2024</a:t>
            </a:r>
          </a:p>
        </p:txBody>
      </p:sp>
    </p:spTree>
    <p:extLst>
      <p:ext uri="{BB962C8B-B14F-4D97-AF65-F5344CB8AC3E}">
        <p14:creationId xmlns:p14="http://schemas.microsoft.com/office/powerpoint/2010/main" val="4166624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19A83E-4B04-A511-7E04-2EE5E9B85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4" y="1954828"/>
            <a:ext cx="10578550" cy="294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6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ABEE-4792-5F20-B280-96D71F62E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a-helical proteins are inserted into the outer mitochondrial membrane is not well understood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E8D3A4-BBEB-E331-F736-D0A91E3F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62" y="1781577"/>
            <a:ext cx="8103476" cy="507642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82B646-DDDD-1E5E-EB7C-F14C79261F25}"/>
              </a:ext>
            </a:extLst>
          </p:cNvPr>
          <p:cNvSpPr/>
          <p:nvPr/>
        </p:nvSpPr>
        <p:spPr>
          <a:xfrm>
            <a:off x="8983363" y="1952367"/>
            <a:ext cx="1127306" cy="245899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9251A-D427-C6FB-0468-950137AC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589" y="871752"/>
            <a:ext cx="8688859" cy="1325563"/>
          </a:xfrm>
        </p:spPr>
        <p:txBody>
          <a:bodyPr/>
          <a:lstStyle/>
          <a:p>
            <a:r>
              <a:rPr lang="en-US" dirty="0"/>
              <a:t>What is the major question this paper wants to answer?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5A90E-A501-5063-4EF2-8C7CFAD2D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284585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PT Serif" panose="020A0603040505020204" pitchFamily="18" charset="77"/>
              </a:rPr>
              <a:t>“We set out to systematically identify and characterize the factors required for mitochondrial TA biogenesis in human cells.”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90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9E4BC334-9573-FCE0-86A8-B71BCE2CEDFD}"/>
              </a:ext>
            </a:extLst>
          </p:cNvPr>
          <p:cNvPicPr/>
          <p:nvPr/>
        </p:nvPicPr>
        <p:blipFill rotWithShape="1">
          <a:blip r:embed="rId2"/>
          <a:srcRect l="5903" t="30950" r="54928" b="25450"/>
          <a:stretch/>
        </p:blipFill>
        <p:spPr>
          <a:xfrm>
            <a:off x="206923" y="1816443"/>
            <a:ext cx="5326850" cy="401594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193" y="284205"/>
            <a:ext cx="10515600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the advantages/disadvantages of this reporter design?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8FFEE-BD8A-C06B-9D3E-168C3623A4B6}"/>
              </a:ext>
            </a:extLst>
          </p:cNvPr>
          <p:cNvSpPr txBox="1"/>
          <p:nvPr/>
        </p:nvSpPr>
        <p:spPr>
          <a:xfrm>
            <a:off x="5980387" y="1522154"/>
            <a:ext cx="57417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Advantages</a:t>
            </a:r>
          </a:p>
          <a:p>
            <a:r>
              <a:rPr lang="en-US" sz="2400" dirty="0"/>
              <a:t>- Dual fluorescence enables normalization for protein translation</a:t>
            </a:r>
          </a:p>
          <a:p>
            <a:endParaRPr lang="en-US" sz="2400" dirty="0"/>
          </a:p>
          <a:p>
            <a:r>
              <a:rPr lang="en-US" sz="2400" dirty="0"/>
              <a:t>- split-GFP ensures signal only occurs when OMP25 is properly inserted</a:t>
            </a:r>
          </a:p>
          <a:p>
            <a:endParaRPr lang="en-US" sz="2400" dirty="0"/>
          </a:p>
          <a:p>
            <a:r>
              <a:rPr lang="en-US" sz="2400" dirty="0"/>
              <a:t>- 2A and GFP11 are small tags with reduced chance of affecting OMP25 localization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4AF8-7106-4D1A-BBFE-377C706E71BA}"/>
              </a:ext>
            </a:extLst>
          </p:cNvPr>
          <p:cNvSpPr txBox="1"/>
          <p:nvPr/>
        </p:nvSpPr>
        <p:spPr>
          <a:xfrm>
            <a:off x="5980386" y="5232223"/>
            <a:ext cx="57417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Disadvantages</a:t>
            </a:r>
          </a:p>
          <a:p>
            <a:r>
              <a:rPr lang="en-US" sz="2400" dirty="0"/>
              <a:t>- Split-system requires multiple rounds of genetic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E456B-9024-2AF5-1C55-CED2CFE19151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214979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9E4BC334-9573-FCE0-86A8-B71BCE2CEDFD}"/>
              </a:ext>
            </a:extLst>
          </p:cNvPr>
          <p:cNvPicPr/>
          <p:nvPr/>
        </p:nvPicPr>
        <p:blipFill rotWithShape="1">
          <a:blip r:embed="rId2"/>
          <a:srcRect l="5903" t="30950" r="54928" b="25450"/>
          <a:stretch/>
        </p:blipFill>
        <p:spPr>
          <a:xfrm>
            <a:off x="206923" y="1816443"/>
            <a:ext cx="5326850" cy="4015945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2" y="222421"/>
            <a:ext cx="12284677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What controls are important to perform before screening?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8FFEE-BD8A-C06B-9D3E-168C3623A4B6}"/>
              </a:ext>
            </a:extLst>
          </p:cNvPr>
          <p:cNvSpPr txBox="1"/>
          <p:nvPr/>
        </p:nvSpPr>
        <p:spPr>
          <a:xfrm>
            <a:off x="7146325" y="3347361"/>
            <a:ext cx="3665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GFP signal must be as specific as possible!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3F079-0F3C-9FF4-D647-09CA38F97089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68461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9E4BC334-9573-FCE0-86A8-B71BCE2CEDFD}"/>
              </a:ext>
            </a:extLst>
          </p:cNvPr>
          <p:cNvPicPr/>
          <p:nvPr/>
        </p:nvPicPr>
        <p:blipFill rotWithShape="1">
          <a:blip r:embed="rId2"/>
          <a:srcRect l="5903" t="30950" r="54928" b="25450"/>
          <a:stretch/>
        </p:blipFill>
        <p:spPr>
          <a:xfrm>
            <a:off x="8582692" y="127756"/>
            <a:ext cx="3105969" cy="234160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60" y="-43573"/>
            <a:ext cx="10515600" cy="1112105"/>
          </a:xfrm>
        </p:spPr>
        <p:txBody>
          <a:bodyPr>
            <a:normAutofit/>
          </a:bodyPr>
          <a:lstStyle/>
          <a:p>
            <a:r>
              <a:rPr lang="en-US" dirty="0"/>
              <a:t>The GFP signal must be specific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8FFEE-BD8A-C06B-9D3E-168C3623A4B6}"/>
              </a:ext>
            </a:extLst>
          </p:cNvPr>
          <p:cNvSpPr txBox="1"/>
          <p:nvPr/>
        </p:nvSpPr>
        <p:spPr>
          <a:xfrm>
            <a:off x="4023104" y="2491778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GFP signal from cytosolic or ER localized GFP11</a:t>
            </a:r>
          </a:p>
        </p:txBody>
      </p:sp>
      <p:pic>
        <p:nvPicPr>
          <p:cNvPr id="7" name="Picture 6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6E4D4A08-FFFE-DB6E-8E1E-3B565CB7E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95" b="42033"/>
          <a:stretch/>
        </p:blipFill>
        <p:spPr>
          <a:xfrm>
            <a:off x="219576" y="1236142"/>
            <a:ext cx="3803528" cy="3225170"/>
          </a:xfrm>
          <a:prstGeom prst="rect">
            <a:avLst/>
          </a:prstGeom>
        </p:spPr>
      </p:pic>
      <p:pic>
        <p:nvPicPr>
          <p:cNvPr id="8" name="Picture 7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8D920C44-7538-19C8-BD74-4ED5A908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008" r="66575"/>
          <a:stretch/>
        </p:blipFill>
        <p:spPr>
          <a:xfrm>
            <a:off x="9345827" y="4461312"/>
            <a:ext cx="2761883" cy="2238924"/>
          </a:xfrm>
          <a:prstGeom prst="rect">
            <a:avLst/>
          </a:prstGeom>
        </p:spPr>
      </p:pic>
      <p:pic>
        <p:nvPicPr>
          <p:cNvPr id="9" name="Picture 8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D05D88E5-4ED3-91A8-EBAA-93CFC0402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43" b="35757"/>
          <a:stretch/>
        </p:blipFill>
        <p:spPr>
          <a:xfrm>
            <a:off x="4164420" y="2861110"/>
            <a:ext cx="4418272" cy="3745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28E22-AB8D-9556-0E6D-9F4E69CA5590}"/>
              </a:ext>
            </a:extLst>
          </p:cNvPr>
          <p:cNvSpPr txBox="1"/>
          <p:nvPr/>
        </p:nvSpPr>
        <p:spPr>
          <a:xfrm>
            <a:off x="78260" y="955216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GFP1-10 is correctly localized to the mitochondria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A519C1-286C-027A-6C50-8C339A5B7D7F}"/>
              </a:ext>
            </a:extLst>
          </p:cNvPr>
          <p:cNvSpPr txBox="1"/>
          <p:nvPr/>
        </p:nvSpPr>
        <p:spPr>
          <a:xfrm>
            <a:off x="8582692" y="4028340"/>
            <a:ext cx="426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GFP signal only when GFP11 is on the correct side of the outer membrane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B3BFD5-2329-BF21-9DE2-5CEB9ACF9533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S3</a:t>
            </a:r>
          </a:p>
        </p:txBody>
      </p:sp>
    </p:spTree>
    <p:extLst>
      <p:ext uri="{BB962C8B-B14F-4D97-AF65-F5344CB8AC3E}">
        <p14:creationId xmlns:p14="http://schemas.microsoft.com/office/powerpoint/2010/main" val="115052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2" y="222421"/>
            <a:ext cx="12284677" cy="1112105"/>
          </a:xfrm>
        </p:spPr>
        <p:txBody>
          <a:bodyPr>
            <a:normAutofit/>
          </a:bodyPr>
          <a:lstStyle/>
          <a:p>
            <a:r>
              <a:rPr lang="en-US" dirty="0"/>
              <a:t>Screen design</a:t>
            </a:r>
          </a:p>
        </p:txBody>
      </p:sp>
      <p:pic>
        <p:nvPicPr>
          <p:cNvPr id="5" name="Picture 4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39612B64-76BC-6BBC-E577-52FE57CE95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80" t="66162" r="327" b="4199"/>
          <a:stretch/>
        </p:blipFill>
        <p:spPr>
          <a:xfrm>
            <a:off x="590779" y="1776248"/>
            <a:ext cx="10663244" cy="3636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2FDF1-BCA1-09EC-332A-7ADA6375A581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S3</a:t>
            </a:r>
          </a:p>
        </p:txBody>
      </p:sp>
    </p:spTree>
    <p:extLst>
      <p:ext uri="{BB962C8B-B14F-4D97-AF65-F5344CB8AC3E}">
        <p14:creationId xmlns:p14="http://schemas.microsoft.com/office/powerpoint/2010/main" val="44490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E99B-DA90-5061-27E2-829EE6BF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03" y="1104845"/>
            <a:ext cx="6211615" cy="4648309"/>
          </a:xfrm>
        </p:spPr>
        <p:txBody>
          <a:bodyPr>
            <a:normAutofit/>
          </a:bodyPr>
          <a:lstStyle/>
          <a:p>
            <a:r>
              <a:rPr lang="en-US" dirty="0"/>
              <a:t>Fluorescence-activated cell sorting (FACS) allows rapid sorting of cells based on fluorescence signal</a:t>
            </a:r>
          </a:p>
        </p:txBody>
      </p:sp>
      <p:pic>
        <p:nvPicPr>
          <p:cNvPr id="3074" name="Picture 2" descr="Flow cytometry and cell sorting by FACS. In the flow cell (1), the... |  Download Scientific Diagram">
            <a:extLst>
              <a:ext uri="{FF2B5EF4-FFF2-40B4-BE49-F238E27FC236}">
                <a16:creationId xmlns:a16="http://schemas.microsoft.com/office/drawing/2014/main" id="{E1AF51C1-149A-2F5C-89E4-2AFA2F989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10" y="0"/>
            <a:ext cx="3960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51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C4C8-A9DB-6BBC-650E-282FBB5A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prep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6E9714-64E2-9B24-D240-02190AED3D6D}"/>
              </a:ext>
            </a:extLst>
          </p:cNvPr>
          <p:cNvGrpSpPr/>
          <p:nvPr/>
        </p:nvGrpSpPr>
        <p:grpSpPr>
          <a:xfrm>
            <a:off x="3657917" y="2501962"/>
            <a:ext cx="6934632" cy="369333"/>
            <a:chOff x="1487473" y="2924293"/>
            <a:chExt cx="6934632" cy="36933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BC186E-4F44-FE86-89FE-F49EC07C5BC3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73" y="3108960"/>
              <a:ext cx="69346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16EDB3-C9E4-3480-7A94-D2B9CFE33248}"/>
                </a:ext>
              </a:extLst>
            </p:cNvPr>
            <p:cNvSpPr txBox="1"/>
            <p:nvPr/>
          </p:nvSpPr>
          <p:spPr>
            <a:xfrm>
              <a:off x="1694046" y="2924294"/>
              <a:ext cx="143416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U6 promoter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EF01FC-F281-28E4-2228-62CCEE4D3833}"/>
                </a:ext>
              </a:extLst>
            </p:cNvPr>
            <p:cNvSpPr txBox="1"/>
            <p:nvPr/>
          </p:nvSpPr>
          <p:spPr>
            <a:xfrm>
              <a:off x="3128210" y="2924294"/>
              <a:ext cx="808523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sgRNA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7E3B52-A8EF-2024-7F9D-BBE02FD2957B}"/>
                </a:ext>
              </a:extLst>
            </p:cNvPr>
            <p:cNvSpPr txBox="1"/>
            <p:nvPr/>
          </p:nvSpPr>
          <p:spPr>
            <a:xfrm>
              <a:off x="3936732" y="2924294"/>
              <a:ext cx="163628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constant region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AAD868-9C08-8DD3-3707-CD78BC3D5086}"/>
                </a:ext>
              </a:extLst>
            </p:cNvPr>
            <p:cNvSpPr txBox="1"/>
            <p:nvPr/>
          </p:nvSpPr>
          <p:spPr>
            <a:xfrm>
              <a:off x="5784782" y="2924293"/>
              <a:ext cx="2290814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other vector elements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47390C-4307-F15E-6807-83D18BDFC30F}"/>
              </a:ext>
            </a:extLst>
          </p:cNvPr>
          <p:cNvGrpSpPr/>
          <p:nvPr/>
        </p:nvGrpSpPr>
        <p:grpSpPr>
          <a:xfrm>
            <a:off x="3657917" y="2972687"/>
            <a:ext cx="6934632" cy="369333"/>
            <a:chOff x="1487473" y="3395018"/>
            <a:chExt cx="6934632" cy="36933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56C52F3-3597-4D3F-E694-CC8103E547FE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73" y="3579685"/>
              <a:ext cx="69346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7F56B9-9FB5-2B93-1D2B-A3031B20189B}"/>
                </a:ext>
              </a:extLst>
            </p:cNvPr>
            <p:cNvSpPr txBox="1"/>
            <p:nvPr/>
          </p:nvSpPr>
          <p:spPr>
            <a:xfrm>
              <a:off x="1694046" y="3395019"/>
              <a:ext cx="143416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U6 promoter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B2A30E-F22F-5E14-E74C-CE96F552D74E}"/>
                </a:ext>
              </a:extLst>
            </p:cNvPr>
            <p:cNvSpPr txBox="1"/>
            <p:nvPr/>
          </p:nvSpPr>
          <p:spPr>
            <a:xfrm>
              <a:off x="3128210" y="3395019"/>
              <a:ext cx="808523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sgRNA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525F85-AD42-B0BD-6617-2D48A7C5CCE0}"/>
                </a:ext>
              </a:extLst>
            </p:cNvPr>
            <p:cNvSpPr txBox="1"/>
            <p:nvPr/>
          </p:nvSpPr>
          <p:spPr>
            <a:xfrm>
              <a:off x="3936732" y="3395019"/>
              <a:ext cx="163628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constant region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4C6AF6-0B3D-8716-CA01-E08577241F98}"/>
                </a:ext>
              </a:extLst>
            </p:cNvPr>
            <p:cNvSpPr txBox="1"/>
            <p:nvPr/>
          </p:nvSpPr>
          <p:spPr>
            <a:xfrm>
              <a:off x="5784782" y="3395018"/>
              <a:ext cx="2290814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other vector elements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38003B-44B5-8EEF-E745-9A274DB1CCDF}"/>
              </a:ext>
            </a:extLst>
          </p:cNvPr>
          <p:cNvGrpSpPr/>
          <p:nvPr/>
        </p:nvGrpSpPr>
        <p:grpSpPr>
          <a:xfrm>
            <a:off x="3657917" y="3439511"/>
            <a:ext cx="6934632" cy="369333"/>
            <a:chOff x="1487473" y="3861842"/>
            <a:chExt cx="6934632" cy="3693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BC16CAF-E1E9-29D2-8A90-5C5D940AA1F8}"/>
                </a:ext>
              </a:extLst>
            </p:cNvPr>
            <p:cNvCxnSpPr>
              <a:cxnSpLocks/>
            </p:cNvCxnSpPr>
            <p:nvPr/>
          </p:nvCxnSpPr>
          <p:spPr>
            <a:xfrm>
              <a:off x="1487473" y="4046509"/>
              <a:ext cx="69346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EA189-A632-CEAE-F12C-B44C37B089D5}"/>
                </a:ext>
              </a:extLst>
            </p:cNvPr>
            <p:cNvSpPr txBox="1"/>
            <p:nvPr/>
          </p:nvSpPr>
          <p:spPr>
            <a:xfrm>
              <a:off x="1694046" y="3861843"/>
              <a:ext cx="1434164" cy="36933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U6 promoter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FCA00C-2E7E-DB47-EFD5-819942CDBB07}"/>
                </a:ext>
              </a:extLst>
            </p:cNvPr>
            <p:cNvSpPr txBox="1"/>
            <p:nvPr/>
          </p:nvSpPr>
          <p:spPr>
            <a:xfrm>
              <a:off x="3128210" y="3861843"/>
              <a:ext cx="808523" cy="3693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sgRNA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AB7590-C8FB-DF08-EE15-B52C5D3B9853}"/>
                </a:ext>
              </a:extLst>
            </p:cNvPr>
            <p:cNvSpPr txBox="1"/>
            <p:nvPr/>
          </p:nvSpPr>
          <p:spPr>
            <a:xfrm>
              <a:off x="3936732" y="3861843"/>
              <a:ext cx="163628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constant region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5CE84D-1A5F-8F8C-C234-B7013AD2E849}"/>
                </a:ext>
              </a:extLst>
            </p:cNvPr>
            <p:cNvSpPr txBox="1"/>
            <p:nvPr/>
          </p:nvSpPr>
          <p:spPr>
            <a:xfrm>
              <a:off x="5784782" y="3861842"/>
              <a:ext cx="2290814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other vector elements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8BE1FA-C62B-A1FD-2159-DFDE4B84E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3" t="28536" r="2364" b="41255"/>
          <a:stretch/>
        </p:blipFill>
        <p:spPr>
          <a:xfrm>
            <a:off x="5895030" y="365125"/>
            <a:ext cx="1694828" cy="132556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ECDCE8-D1C4-06C5-B929-7DB11468AD61}"/>
              </a:ext>
            </a:extLst>
          </p:cNvPr>
          <p:cNvCxnSpPr/>
          <p:nvPr/>
        </p:nvCxnSpPr>
        <p:spPr>
          <a:xfrm>
            <a:off x="6742444" y="1713475"/>
            <a:ext cx="0" cy="65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43703B-4B04-89AB-82B7-0FD4F1614E79}"/>
              </a:ext>
            </a:extLst>
          </p:cNvPr>
          <p:cNvSpPr txBox="1"/>
          <p:nvPr/>
        </p:nvSpPr>
        <p:spPr>
          <a:xfrm>
            <a:off x="6872013" y="1856068"/>
            <a:ext cx="2166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genomic DNA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E0C63C-89FA-7E23-62AC-EF67452F512D}"/>
              </a:ext>
            </a:extLst>
          </p:cNvPr>
          <p:cNvGrpSpPr/>
          <p:nvPr/>
        </p:nvGrpSpPr>
        <p:grpSpPr>
          <a:xfrm>
            <a:off x="4573202" y="2328563"/>
            <a:ext cx="731520" cy="137160"/>
            <a:chOff x="2117558" y="2557914"/>
            <a:chExt cx="731520" cy="13716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604A1F4-5163-EA46-5F3A-D5310247178F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5AAE5E5-91FF-5176-7288-413E6C646723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365BB4B-A104-6CFE-9376-684F7FED5FF3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22BCA70-A9E4-54C1-3095-E5BBC2772E09}"/>
              </a:ext>
            </a:extLst>
          </p:cNvPr>
          <p:cNvGrpSpPr/>
          <p:nvPr/>
        </p:nvGrpSpPr>
        <p:grpSpPr>
          <a:xfrm flipH="1" flipV="1">
            <a:off x="6097718" y="2900207"/>
            <a:ext cx="731520" cy="137160"/>
            <a:chOff x="2117558" y="2557914"/>
            <a:chExt cx="731520" cy="13716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38CB907-78EB-3F0E-07D5-3B2AA2468DC7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25456B6-A686-053D-6ABB-BF385E236BE4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042CFE-A6A2-4412-97B1-6EC9391721C5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6B85CB-7DA6-E3AE-2518-025B86784B9D}"/>
              </a:ext>
            </a:extLst>
          </p:cNvPr>
          <p:cNvGrpSpPr/>
          <p:nvPr/>
        </p:nvGrpSpPr>
        <p:grpSpPr>
          <a:xfrm flipH="1" flipV="1">
            <a:off x="6097718" y="3388417"/>
            <a:ext cx="731520" cy="137160"/>
            <a:chOff x="2117558" y="2557914"/>
            <a:chExt cx="731520" cy="1371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FFBC40A-9136-AA07-D5A7-FB303730A280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EE5F98E-3B0B-ACC5-DC81-AFB03570AA93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8609319-C994-D2F3-B0A5-D04BFE9E1A73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45D6AA5-27B2-28B8-FDDB-9D08CC022BF3}"/>
              </a:ext>
            </a:extLst>
          </p:cNvPr>
          <p:cNvGrpSpPr/>
          <p:nvPr/>
        </p:nvGrpSpPr>
        <p:grpSpPr>
          <a:xfrm>
            <a:off x="4573202" y="3273439"/>
            <a:ext cx="731520" cy="137160"/>
            <a:chOff x="2117558" y="2557914"/>
            <a:chExt cx="731520" cy="13716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40C4D71-AC28-4B66-1052-D42ABCB90BB5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CB031F4-D3C0-A844-F2BE-59BCB7C3F002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304D510-01CE-BD53-273F-E8704B058448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D0EC4C4-0F54-5D95-05D7-6D4B3E0C3CBF}"/>
              </a:ext>
            </a:extLst>
          </p:cNvPr>
          <p:cNvGrpSpPr/>
          <p:nvPr/>
        </p:nvGrpSpPr>
        <p:grpSpPr>
          <a:xfrm flipH="1" flipV="1">
            <a:off x="6097718" y="3845083"/>
            <a:ext cx="731520" cy="137160"/>
            <a:chOff x="2117558" y="2557914"/>
            <a:chExt cx="731520" cy="13716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775B2C7-1F12-1D18-194E-C6D6B0F1F96F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BB59D48-1ADA-360D-90DF-404B5F3341DD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4A27FC-93C7-5062-A01A-8A5A89C4C242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50B4AC-FF57-B538-3FB8-3F087501E480}"/>
              </a:ext>
            </a:extLst>
          </p:cNvPr>
          <p:cNvCxnSpPr/>
          <p:nvPr/>
        </p:nvCxnSpPr>
        <p:spPr>
          <a:xfrm>
            <a:off x="6742444" y="4123300"/>
            <a:ext cx="0" cy="6545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D6A0784-2ED0-BC85-E7F6-EB0C82BD3FDC}"/>
              </a:ext>
            </a:extLst>
          </p:cNvPr>
          <p:cNvSpPr txBox="1"/>
          <p:nvPr/>
        </p:nvSpPr>
        <p:spPr>
          <a:xfrm>
            <a:off x="6872013" y="4112281"/>
            <a:ext cx="3275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PCR amplify sgRNA cassettes and</a:t>
            </a:r>
          </a:p>
          <a:p>
            <a:r>
              <a:rPr lang="en-US"/>
              <a:t>append Illumina adapters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C9D37E-81AA-DFA8-43FE-7F6CCF9D88A8}"/>
              </a:ext>
            </a:extLst>
          </p:cNvPr>
          <p:cNvSpPr txBox="1"/>
          <p:nvPr/>
        </p:nvSpPr>
        <p:spPr>
          <a:xfrm>
            <a:off x="5060676" y="4800884"/>
            <a:ext cx="3363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Illumina sequencing</a:t>
            </a:r>
          </a:p>
          <a:p>
            <a:pPr algn="ctr"/>
            <a:r>
              <a:rPr lang="en-US"/>
              <a:t>(depth = ~0.7-1x screen coverage)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8425BA-0285-7EDC-C3DB-3023D439E642}"/>
              </a:ext>
            </a:extLst>
          </p:cNvPr>
          <p:cNvGrpSpPr/>
          <p:nvPr/>
        </p:nvGrpSpPr>
        <p:grpSpPr>
          <a:xfrm>
            <a:off x="4527482" y="2809681"/>
            <a:ext cx="731520" cy="137160"/>
            <a:chOff x="2117558" y="2557914"/>
            <a:chExt cx="731520" cy="13716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AE3FC2-AB30-85D0-C5D0-FCECAD3089E7}"/>
                </a:ext>
              </a:extLst>
            </p:cNvPr>
            <p:cNvCxnSpPr/>
            <p:nvPr/>
          </p:nvCxnSpPr>
          <p:spPr>
            <a:xfrm>
              <a:off x="2483318" y="2695074"/>
              <a:ext cx="365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22DAB89-0E2B-6465-315E-2C673262A36F}"/>
                </a:ext>
              </a:extLst>
            </p:cNvPr>
            <p:cNvCxnSpPr/>
            <p:nvPr/>
          </p:nvCxnSpPr>
          <p:spPr>
            <a:xfrm>
              <a:off x="2803358" y="2649354"/>
              <a:ext cx="45720" cy="457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DE623DF-480A-20EC-92E3-29D2017C5B47}"/>
                </a:ext>
              </a:extLst>
            </p:cNvPr>
            <p:cNvCxnSpPr/>
            <p:nvPr/>
          </p:nvCxnSpPr>
          <p:spPr>
            <a:xfrm>
              <a:off x="2117558" y="2557914"/>
              <a:ext cx="365760" cy="137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728BBC7-CA82-78CF-642F-C88F312502A9}"/>
              </a:ext>
            </a:extLst>
          </p:cNvPr>
          <p:cNvSpPr txBox="1"/>
          <p:nvPr/>
        </p:nvSpPr>
        <p:spPr>
          <a:xfrm>
            <a:off x="3234682" y="5627957"/>
            <a:ext cx="7011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Critical: genomic DNA extraction and PCR need to be efficient to maintain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948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6" grpId="0"/>
      <p:bldP spid="47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0695B-DBB0-DDB5-CCF8-59EB6ED39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Illumina Sequencing Technology</a:t>
            </a:r>
          </a:p>
        </p:txBody>
      </p:sp>
      <p:pic>
        <p:nvPicPr>
          <p:cNvPr id="1026" name="Picture 2" descr="Next Generation Sequencing in Aquatic Models | IntechOpen">
            <a:extLst>
              <a:ext uri="{FF2B5EF4-FFF2-40B4-BE49-F238E27FC236}">
                <a16:creationId xmlns:a16="http://schemas.microsoft.com/office/drawing/2014/main" id="{BB987CBF-F6B5-2E7B-3DC5-58CA36A5F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811" y="1690688"/>
            <a:ext cx="6340807" cy="485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3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59B4-4196-2EE0-B9FE-5FE7504C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E84E-1FEE-1A56-B655-8883FEB1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Cells expressing CRISPR effector</a:t>
            </a:r>
          </a:p>
          <a:p>
            <a:pPr lvl="1"/>
            <a:r>
              <a:rPr lang="en-US" dirty="0"/>
              <a:t>CRISPR cutting, </a:t>
            </a:r>
            <a:r>
              <a:rPr lang="en-US" dirty="0" err="1"/>
              <a:t>CRISPRi</a:t>
            </a:r>
            <a:r>
              <a:rPr lang="en-US" dirty="0"/>
              <a:t>, </a:t>
            </a:r>
            <a:r>
              <a:rPr lang="en-US" dirty="0" err="1"/>
              <a:t>CRISPRa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C43489-7F54-B219-1F8B-E27ECCB33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5" r="71525" b="34491"/>
          <a:stretch/>
        </p:blipFill>
        <p:spPr>
          <a:xfrm>
            <a:off x="6638260" y="1921318"/>
            <a:ext cx="2346251" cy="23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16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1C4EC-7ACF-D8E2-2BD8-EE21438F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539D0-7B3A-7A47-CAEA-30DED13A5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 data can be found at: 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nolanmaier</a:t>
            </a:r>
            <a:r>
              <a:rPr lang="en-US" dirty="0"/>
              <a:t>/2024_GeneticsBootcamp</a:t>
            </a:r>
          </a:p>
        </p:txBody>
      </p:sp>
    </p:spTree>
    <p:extLst>
      <p:ext uri="{BB962C8B-B14F-4D97-AF65-F5344CB8AC3E}">
        <p14:creationId xmlns:p14="http://schemas.microsoft.com/office/powerpoint/2010/main" val="886316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6B4C0-12C8-1756-3B1C-BEFEDE9F22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97"/>
          <a:stretch/>
        </p:blipFill>
        <p:spPr>
          <a:xfrm>
            <a:off x="342932" y="2282297"/>
            <a:ext cx="9325973" cy="3837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03377D-E0AA-4155-3E55-78B32995DC40}"/>
              </a:ext>
            </a:extLst>
          </p:cNvPr>
          <p:cNvSpPr/>
          <p:nvPr/>
        </p:nvSpPr>
        <p:spPr>
          <a:xfrm>
            <a:off x="350633" y="2283078"/>
            <a:ext cx="9318272" cy="128562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4769C-75A6-1179-B3AF-B04C811A56BA}"/>
              </a:ext>
            </a:extLst>
          </p:cNvPr>
          <p:cNvSpPr txBox="1"/>
          <p:nvPr/>
        </p:nvSpPr>
        <p:spPr>
          <a:xfrm>
            <a:off x="101600" y="922830"/>
            <a:ext cx="6706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Open </a:t>
            </a:r>
            <a:r>
              <a:rPr lang="en-US" sz="2400" dirty="0" err="1"/>
              <a:t>sample_illumina_data.fastq</a:t>
            </a:r>
            <a:r>
              <a:rPr lang="en-US" sz="2400" dirty="0"/>
              <a:t> using a text editor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4990FD-3B32-DF56-571A-10C6259F80D1}"/>
              </a:ext>
            </a:extLst>
          </p:cNvPr>
          <p:cNvSpPr txBox="1"/>
          <p:nvPr/>
        </p:nvSpPr>
        <p:spPr>
          <a:xfrm>
            <a:off x="2511156" y="1833323"/>
            <a:ext cx="5998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entry = one read = one molecule in library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55D92D5-A120-B7E8-DAD2-21A53B3FD676}"/>
              </a:ext>
            </a:extLst>
          </p:cNvPr>
          <p:cNvSpPr txBox="1"/>
          <p:nvPr/>
        </p:nvSpPr>
        <p:spPr>
          <a:xfrm>
            <a:off x="9702132" y="219392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1: sequence id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31291D-12E0-AB5B-D3DA-3343B07C47A9}"/>
              </a:ext>
            </a:extLst>
          </p:cNvPr>
          <p:cNvSpPr txBox="1"/>
          <p:nvPr/>
        </p:nvSpPr>
        <p:spPr>
          <a:xfrm>
            <a:off x="9702132" y="2543368"/>
            <a:ext cx="1981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2: base calls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AAAE3-3D56-6C75-8293-DE208FD8E843}"/>
              </a:ext>
            </a:extLst>
          </p:cNvPr>
          <p:cNvSpPr txBox="1"/>
          <p:nvPr/>
        </p:nvSpPr>
        <p:spPr>
          <a:xfrm>
            <a:off x="9695720" y="2851027"/>
            <a:ext cx="19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3: separator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01B2F7-6980-84D2-A562-D71F5845EDDF}"/>
              </a:ext>
            </a:extLst>
          </p:cNvPr>
          <p:cNvSpPr txBox="1"/>
          <p:nvPr/>
        </p:nvSpPr>
        <p:spPr>
          <a:xfrm>
            <a:off x="9668905" y="3199368"/>
            <a:ext cx="2357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Line 4: quality scores</a:t>
            </a:r>
          </a:p>
        </p:txBody>
      </p:sp>
    </p:spTree>
    <p:extLst>
      <p:ext uri="{BB962C8B-B14F-4D97-AF65-F5344CB8AC3E}">
        <p14:creationId xmlns:p14="http://schemas.microsoft.com/office/powerpoint/2010/main" val="332686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4769C-75A6-1179-B3AF-B04C811A56BA}"/>
              </a:ext>
            </a:extLst>
          </p:cNvPr>
          <p:cNvSpPr txBox="1"/>
          <p:nvPr/>
        </p:nvSpPr>
        <p:spPr>
          <a:xfrm>
            <a:off x="152401" y="1087930"/>
            <a:ext cx="1137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Sequence id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Contents vary by sequencer and software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Usually contains information about the instrument, flow cell, cluster location, and demultiplexing information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8CF6-6924-FC96-9D2C-B449327F01E1}"/>
              </a:ext>
            </a:extLst>
          </p:cNvPr>
          <p:cNvSpPr txBox="1"/>
          <p:nvPr/>
        </p:nvSpPr>
        <p:spPr>
          <a:xfrm>
            <a:off x="0" y="4118952"/>
            <a:ext cx="12351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sng" dirty="0">
                <a:solidFill>
                  <a:srgbClr val="333333"/>
                </a:solidFill>
                <a:effectLst/>
              </a:rPr>
              <a:t>Example format for Illumina sequencers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@&lt;instrument&gt;:&lt;run number&gt;:&lt;</a:t>
            </a:r>
            <a:r>
              <a:rPr lang="en-US" b="0" i="0" dirty="0" err="1">
                <a:solidFill>
                  <a:srgbClr val="333333"/>
                </a:solidFill>
                <a:effectLst/>
              </a:rPr>
              <a:t>flowcell</a:t>
            </a:r>
            <a:r>
              <a:rPr lang="en-US" b="0" i="0" dirty="0">
                <a:solidFill>
                  <a:srgbClr val="333333"/>
                </a:solidFill>
                <a:effectLst/>
              </a:rPr>
              <a:t> ID&gt;:&lt;lane&gt;:&lt;tile&gt;:&lt;x-pos&gt;:&lt;y-pos&gt;:&lt;UMI&gt; &lt;read&gt;:&lt;is filtered&gt;:&lt;control number&gt;:&lt;index&gt;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991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04769C-75A6-1179-B3AF-B04C811A56BA}"/>
              </a:ext>
            </a:extLst>
          </p:cNvPr>
          <p:cNvSpPr txBox="1"/>
          <p:nvPr/>
        </p:nvSpPr>
        <p:spPr>
          <a:xfrm>
            <a:off x="152401" y="1087930"/>
            <a:ext cx="11379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Quality scores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ASCII encoded 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estimated probability of error</a:t>
            </a:r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C9F72AC4-FCDB-8AF7-6137-FD0990A6C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95"/>
          <a:stretch/>
        </p:blipFill>
        <p:spPr bwMode="auto">
          <a:xfrm>
            <a:off x="321180" y="2819984"/>
            <a:ext cx="11305669" cy="336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6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6B4C0-12C8-1756-3B1C-BEFEDE9F2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309"/>
          <a:stretch/>
        </p:blipFill>
        <p:spPr>
          <a:xfrm>
            <a:off x="602672" y="973137"/>
            <a:ext cx="10986656" cy="1561607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3CE1C10-43AC-353C-DA6E-6969A630AEE4}"/>
              </a:ext>
            </a:extLst>
          </p:cNvPr>
          <p:cNvGrpSpPr/>
          <p:nvPr/>
        </p:nvGrpSpPr>
        <p:grpSpPr>
          <a:xfrm>
            <a:off x="2476817" y="3429000"/>
            <a:ext cx="6934632" cy="708804"/>
            <a:chOff x="902017" y="4149858"/>
            <a:chExt cx="6934632" cy="70880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DCCC890-08F3-ADE8-C354-AD72802C5765}"/>
                </a:ext>
              </a:extLst>
            </p:cNvPr>
            <p:cNvGrpSpPr/>
            <p:nvPr/>
          </p:nvGrpSpPr>
          <p:grpSpPr>
            <a:xfrm>
              <a:off x="902017" y="4323257"/>
              <a:ext cx="6934632" cy="369333"/>
              <a:chOff x="1487473" y="2924293"/>
              <a:chExt cx="6934632" cy="369333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75DB69C5-A0BC-4427-0379-44C6438B3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473" y="3108960"/>
                <a:ext cx="69346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70581A-6D4F-D053-E89D-7292CEA194AB}"/>
                  </a:ext>
                </a:extLst>
              </p:cNvPr>
              <p:cNvSpPr txBox="1"/>
              <p:nvPr/>
            </p:nvSpPr>
            <p:spPr>
              <a:xfrm>
                <a:off x="1694046" y="2924294"/>
                <a:ext cx="1434164" cy="369332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U6 promoter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D5CBEC-A96B-AD12-7430-4BEBB61C4875}"/>
                  </a:ext>
                </a:extLst>
              </p:cNvPr>
              <p:cNvSpPr txBox="1"/>
              <p:nvPr/>
            </p:nvSpPr>
            <p:spPr>
              <a:xfrm>
                <a:off x="3128210" y="2924294"/>
                <a:ext cx="808523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sgRNA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8CD21C-B8C0-9090-24C1-60FBCFB87648}"/>
                  </a:ext>
                </a:extLst>
              </p:cNvPr>
              <p:cNvSpPr txBox="1"/>
              <p:nvPr/>
            </p:nvSpPr>
            <p:spPr>
              <a:xfrm>
                <a:off x="3936732" y="2924294"/>
                <a:ext cx="1636289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constant region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7AAA12-5802-C396-1148-A894D9E262FD}"/>
                  </a:ext>
                </a:extLst>
              </p:cNvPr>
              <p:cNvSpPr txBox="1"/>
              <p:nvPr/>
            </p:nvSpPr>
            <p:spPr>
              <a:xfrm>
                <a:off x="5784782" y="2924293"/>
                <a:ext cx="2290814" cy="369332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other vector elements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9894D6-2F80-8F50-BAE9-310142D4E5AC}"/>
                </a:ext>
              </a:extLst>
            </p:cNvPr>
            <p:cNvGrpSpPr/>
            <p:nvPr/>
          </p:nvGrpSpPr>
          <p:grpSpPr>
            <a:xfrm>
              <a:off x="1817302" y="4149858"/>
              <a:ext cx="731520" cy="137160"/>
              <a:chOff x="2117558" y="2557914"/>
              <a:chExt cx="731520" cy="13716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3184BD6-98AB-6C70-3C1A-E9731B6483B8}"/>
                  </a:ext>
                </a:extLst>
              </p:cNvPr>
              <p:cNvCxnSpPr/>
              <p:nvPr/>
            </p:nvCxnSpPr>
            <p:spPr>
              <a:xfrm>
                <a:off x="2483318" y="2695074"/>
                <a:ext cx="3657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24B6320-103E-D149-1F7F-77BD706EF585}"/>
                  </a:ext>
                </a:extLst>
              </p:cNvPr>
              <p:cNvCxnSpPr/>
              <p:nvPr/>
            </p:nvCxnSpPr>
            <p:spPr>
              <a:xfrm>
                <a:off x="2803358" y="2649354"/>
                <a:ext cx="45720" cy="457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BACCC4C-9864-5BAB-3510-644F51E624FE}"/>
                  </a:ext>
                </a:extLst>
              </p:cNvPr>
              <p:cNvCxnSpPr/>
              <p:nvPr/>
            </p:nvCxnSpPr>
            <p:spPr>
              <a:xfrm>
                <a:off x="2117558" y="2557914"/>
                <a:ext cx="36576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13C62B0-B55A-D0AE-4F0E-80370136D245}"/>
                </a:ext>
              </a:extLst>
            </p:cNvPr>
            <p:cNvGrpSpPr/>
            <p:nvPr/>
          </p:nvGrpSpPr>
          <p:grpSpPr>
            <a:xfrm flipH="1" flipV="1">
              <a:off x="3341818" y="4721502"/>
              <a:ext cx="731520" cy="137160"/>
              <a:chOff x="2117558" y="2557914"/>
              <a:chExt cx="731520" cy="13716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F47619C-0640-CE0F-7B26-E87F102F3037}"/>
                  </a:ext>
                </a:extLst>
              </p:cNvPr>
              <p:cNvCxnSpPr/>
              <p:nvPr/>
            </p:nvCxnSpPr>
            <p:spPr>
              <a:xfrm>
                <a:off x="2483318" y="2695074"/>
                <a:ext cx="3657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54B1238-A618-600B-95E6-17D3D4C87A48}"/>
                  </a:ext>
                </a:extLst>
              </p:cNvPr>
              <p:cNvCxnSpPr/>
              <p:nvPr/>
            </p:nvCxnSpPr>
            <p:spPr>
              <a:xfrm>
                <a:off x="2803358" y="2649354"/>
                <a:ext cx="45720" cy="457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B5683EE-3523-9160-5B73-4F366D3F6013}"/>
                  </a:ext>
                </a:extLst>
              </p:cNvPr>
              <p:cNvCxnSpPr/>
              <p:nvPr/>
            </p:nvCxnSpPr>
            <p:spPr>
              <a:xfrm>
                <a:off x="2117558" y="2557914"/>
                <a:ext cx="365760" cy="13716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C7E6423C-287D-10D0-85D0-C548E6A65BB8}"/>
              </a:ext>
            </a:extLst>
          </p:cNvPr>
          <p:cNvSpPr/>
          <p:nvPr/>
        </p:nvSpPr>
        <p:spPr>
          <a:xfrm>
            <a:off x="901700" y="1367779"/>
            <a:ext cx="4014918" cy="3721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9204081-784D-D586-F71E-AD9C41D8F85C}"/>
              </a:ext>
            </a:extLst>
          </p:cNvPr>
          <p:cNvSpPr/>
          <p:nvPr/>
        </p:nvSpPr>
        <p:spPr>
          <a:xfrm>
            <a:off x="4916618" y="1367779"/>
            <a:ext cx="5979982" cy="37212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CAEBCD-AC28-E44D-7E99-5868FE9E7800}"/>
              </a:ext>
            </a:extLst>
          </p:cNvPr>
          <p:cNvSpPr/>
          <p:nvPr/>
        </p:nvSpPr>
        <p:spPr>
          <a:xfrm>
            <a:off x="675931" y="1367779"/>
            <a:ext cx="225769" cy="3721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661826-A4D2-2036-658F-96243A1FD657}"/>
              </a:ext>
            </a:extLst>
          </p:cNvPr>
          <p:cNvSpPr txBox="1"/>
          <p:nvPr/>
        </p:nvSpPr>
        <p:spPr>
          <a:xfrm>
            <a:off x="406400" y="5490221"/>
            <a:ext cx="11379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All sgRNA sequences in sample are known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/>
              <a:t>Use lookup table to find the matching sgRNA ID and gene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964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350E-B5BD-DA16-8802-E1EE62AD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210"/>
            <a:ext cx="12192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Processing Step 1: Convert sequence data to sgRNA counts</a:t>
            </a:r>
          </a:p>
        </p:txBody>
      </p:sp>
      <p:pic>
        <p:nvPicPr>
          <p:cNvPr id="28" name="Picture 27" descr="Text&#10;&#10;Description automatically generated with medium confidence">
            <a:extLst>
              <a:ext uri="{FF2B5EF4-FFF2-40B4-BE49-F238E27FC236}">
                <a16:creationId xmlns:a16="http://schemas.microsoft.com/office/drawing/2014/main" id="{ED76B4C0-12C8-1756-3B1C-BEFEDE9F2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309"/>
          <a:stretch/>
        </p:blipFill>
        <p:spPr>
          <a:xfrm>
            <a:off x="602672" y="973137"/>
            <a:ext cx="10986656" cy="1561607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C7E6423C-287D-10D0-85D0-C548E6A65BB8}"/>
              </a:ext>
            </a:extLst>
          </p:cNvPr>
          <p:cNvSpPr/>
          <p:nvPr/>
        </p:nvSpPr>
        <p:spPr>
          <a:xfrm>
            <a:off x="901700" y="1367779"/>
            <a:ext cx="4014918" cy="37212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9204081-784D-D586-F71E-AD9C41D8F85C}"/>
              </a:ext>
            </a:extLst>
          </p:cNvPr>
          <p:cNvSpPr/>
          <p:nvPr/>
        </p:nvSpPr>
        <p:spPr>
          <a:xfrm>
            <a:off x="4916618" y="1367779"/>
            <a:ext cx="5979982" cy="372121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CAEBCD-AC28-E44D-7E99-5868FE9E7800}"/>
              </a:ext>
            </a:extLst>
          </p:cNvPr>
          <p:cNvSpPr/>
          <p:nvPr/>
        </p:nvSpPr>
        <p:spPr>
          <a:xfrm>
            <a:off x="675931" y="1367779"/>
            <a:ext cx="225769" cy="37212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661826-A4D2-2036-658F-96243A1FD657}"/>
              </a:ext>
            </a:extLst>
          </p:cNvPr>
          <p:cNvSpPr txBox="1"/>
          <p:nvPr/>
        </p:nvSpPr>
        <p:spPr>
          <a:xfrm>
            <a:off x="4235076" y="3307976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8F8D1-6715-3250-761A-115D9C8D6620}"/>
              </a:ext>
            </a:extLst>
          </p:cNvPr>
          <p:cNvSpPr txBox="1"/>
          <p:nvPr/>
        </p:nvSpPr>
        <p:spPr>
          <a:xfrm>
            <a:off x="1048235" y="4597669"/>
            <a:ext cx="958838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sgRNAs do the first 5 reads in the </a:t>
            </a:r>
            <a:r>
              <a:rPr lang="en-US" sz="2400" dirty="0" err="1"/>
              <a:t>FastQ</a:t>
            </a:r>
            <a:r>
              <a:rPr lang="en-US" sz="2400" dirty="0"/>
              <a:t> file correspond to?</a:t>
            </a:r>
          </a:p>
          <a:p>
            <a:r>
              <a:rPr lang="en-US" sz="2400" dirty="0"/>
              <a:t>Use hCRISPRiv2_sgRNA_list.xlsx as your lookup table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91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4903C59-96CE-3883-5896-55BE35A53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0" t="29025" b="28083"/>
          <a:stretch/>
        </p:blipFill>
        <p:spPr>
          <a:xfrm>
            <a:off x="486943" y="2219602"/>
            <a:ext cx="4649094" cy="191332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D09EC74-500C-A86E-B1FE-49EDA8B14FF8}"/>
              </a:ext>
            </a:extLst>
          </p:cNvPr>
          <p:cNvGrpSpPr/>
          <p:nvPr/>
        </p:nvGrpSpPr>
        <p:grpSpPr>
          <a:xfrm>
            <a:off x="486943" y="4794891"/>
            <a:ext cx="4649093" cy="690140"/>
            <a:chOff x="3634181" y="4116358"/>
            <a:chExt cx="4649093" cy="6901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A43F82-FF6F-6A2E-0425-6F962D988995}"/>
                </a:ext>
              </a:extLst>
            </p:cNvPr>
            <p:cNvSpPr txBox="1"/>
            <p:nvPr/>
          </p:nvSpPr>
          <p:spPr>
            <a:xfrm>
              <a:off x="3634181" y="4276762"/>
              <a:ext cx="4649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sgRNA phenotype = log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                            )</a:t>
              </a:r>
              <a:endParaRPr lang="en-US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AE7B35-67BB-765F-8AB0-CE8BE21A2E3F}"/>
                </a:ext>
              </a:extLst>
            </p:cNvPr>
            <p:cNvSpPr txBox="1"/>
            <p:nvPr/>
          </p:nvSpPr>
          <p:spPr>
            <a:xfrm>
              <a:off x="6284500" y="4116358"/>
              <a:ext cx="1813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Arial" panose="020B0604020202020204" pitchFamily="34" charset="0"/>
                  <a:cs typeface="Arial" panose="020B0604020202020204" pitchFamily="34" charset="0"/>
                </a:rPr>
                <a:t>counts endpoint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60C3C2-840F-4457-3ADD-485239ECC64E}"/>
                </a:ext>
              </a:extLst>
            </p:cNvPr>
            <p:cNvCxnSpPr/>
            <p:nvPr/>
          </p:nvCxnSpPr>
          <p:spPr>
            <a:xfrm>
              <a:off x="6329756" y="4461428"/>
              <a:ext cx="16847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DBC8EC-37A2-F514-4989-5E567A47AAEB}"/>
                </a:ext>
              </a:extLst>
            </p:cNvPr>
            <p:cNvSpPr txBox="1"/>
            <p:nvPr/>
          </p:nvSpPr>
          <p:spPr>
            <a:xfrm>
              <a:off x="6404481" y="4437166"/>
              <a:ext cx="1377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counts start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2D725D9-597A-9FF5-A073-1A246483D3E6}"/>
              </a:ext>
            </a:extLst>
          </p:cNvPr>
          <p:cNvSpPr txBox="1"/>
          <p:nvPr/>
        </p:nvSpPr>
        <p:spPr>
          <a:xfrm>
            <a:off x="719188" y="1256375"/>
            <a:ext cx="315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sgRNA phenotype score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FEDFA63-D7A4-B106-AEBB-008AD9C1ED0A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E43D907-2058-6D36-63C2-69157B795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91" b="38671"/>
          <a:stretch/>
        </p:blipFill>
        <p:spPr>
          <a:xfrm>
            <a:off x="6932427" y="1831472"/>
            <a:ext cx="4504151" cy="460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88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A43F82-FF6F-6A2E-0425-6F962D988995}"/>
              </a:ext>
            </a:extLst>
          </p:cNvPr>
          <p:cNvSpPr txBox="1"/>
          <p:nvPr/>
        </p:nvSpPr>
        <p:spPr>
          <a:xfrm>
            <a:off x="3875630" y="2007156"/>
            <a:ext cx="464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sgRNA phenotype = log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                            )</a:t>
            </a:r>
            <a:endParaRPr lang="en-US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E7B35-67BB-765F-8AB0-CE8BE21A2E3F}"/>
              </a:ext>
            </a:extLst>
          </p:cNvPr>
          <p:cNvSpPr txBox="1"/>
          <p:nvPr/>
        </p:nvSpPr>
        <p:spPr>
          <a:xfrm>
            <a:off x="6525949" y="1846752"/>
            <a:ext cx="18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counts endpoint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60C3C2-840F-4457-3ADD-485239ECC64E}"/>
              </a:ext>
            </a:extLst>
          </p:cNvPr>
          <p:cNvCxnSpPr/>
          <p:nvPr/>
        </p:nvCxnSpPr>
        <p:spPr>
          <a:xfrm>
            <a:off x="6571205" y="2191822"/>
            <a:ext cx="16847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A0D5C6-B35F-9AD5-54DD-770463F8E630}"/>
              </a:ext>
            </a:extLst>
          </p:cNvPr>
          <p:cNvGrpSpPr/>
          <p:nvPr/>
        </p:nvGrpSpPr>
        <p:grpSpPr>
          <a:xfrm>
            <a:off x="1724250" y="4697523"/>
            <a:ext cx="4140200" cy="1027780"/>
            <a:chOff x="136525" y="4012128"/>
            <a:chExt cx="4140200" cy="10277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27AF0D-9217-D2BA-2300-C53153C0DC85}"/>
                </a:ext>
              </a:extLst>
            </p:cNvPr>
            <p:cNvSpPr txBox="1"/>
            <p:nvPr/>
          </p:nvSpPr>
          <p:spPr>
            <a:xfrm>
              <a:off x="136525" y="4301244"/>
              <a:ext cx="41402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GGGCGGCTAGAAGGTGACCG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500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sgGeneB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GCTGTCCAGGAGGGGCGTGT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750</a:t>
              </a: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sgGeneC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GTGCACACGGCAGTAGAAAA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FFC649-929E-2CCF-1E3E-7EEDB1C0F004}"/>
                </a:ext>
              </a:extLst>
            </p:cNvPr>
            <p:cNvSpPr txBox="1"/>
            <p:nvPr/>
          </p:nvSpPr>
          <p:spPr>
            <a:xfrm>
              <a:off x="136525" y="4012128"/>
              <a:ext cx="5854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EE04C3-A9E8-34E1-568D-2B66C7036499}"/>
              </a:ext>
            </a:extLst>
          </p:cNvPr>
          <p:cNvGrpSpPr/>
          <p:nvPr/>
        </p:nvGrpSpPr>
        <p:grpSpPr>
          <a:xfrm>
            <a:off x="6454623" y="4697598"/>
            <a:ext cx="4140200" cy="1027780"/>
            <a:chOff x="5318125" y="1383162"/>
            <a:chExt cx="4140200" cy="102778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2D5D2A-FE82-65F0-C3DD-6CCEB9B8C28D}"/>
                </a:ext>
              </a:extLst>
            </p:cNvPr>
            <p:cNvSpPr txBox="1"/>
            <p:nvPr/>
          </p:nvSpPr>
          <p:spPr>
            <a:xfrm>
              <a:off x="5318125" y="1672278"/>
              <a:ext cx="41402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sgGeneA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GGGCGGCTAGAAGGTGACCG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sgGeneB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GCTGTCCAGGAGGGGCGTGT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750</a:t>
              </a:r>
              <a:endParaRPr lang="en-US" sz="12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sgGeneC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	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GTGCACACGGCAGTAGAAAA   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900</a:t>
              </a:r>
              <a:endParaRPr lang="en-U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4CE46C-3D5F-3DFB-9614-523F1C859DB6}"/>
                </a:ext>
              </a:extLst>
            </p:cNvPr>
            <p:cNvSpPr txBox="1"/>
            <p:nvPr/>
          </p:nvSpPr>
          <p:spPr>
            <a:xfrm>
              <a:off x="5318125" y="1383162"/>
              <a:ext cx="9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endpoint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1DBC8EC-37A2-F514-4989-5E567A47AAEB}"/>
              </a:ext>
            </a:extLst>
          </p:cNvPr>
          <p:cNvSpPr txBox="1"/>
          <p:nvPr/>
        </p:nvSpPr>
        <p:spPr>
          <a:xfrm>
            <a:off x="6645930" y="216756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counts start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D725D9-597A-9FF5-A073-1A246483D3E6}"/>
              </a:ext>
            </a:extLst>
          </p:cNvPr>
          <p:cNvSpPr txBox="1"/>
          <p:nvPr/>
        </p:nvSpPr>
        <p:spPr>
          <a:xfrm>
            <a:off x="719188" y="1256375"/>
            <a:ext cx="315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sgRNA phenotype score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FEDFA63-D7A4-B106-AEBB-008AD9C1ED0A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F76414-EEB9-1702-21F0-F13EF4A72191}"/>
              </a:ext>
            </a:extLst>
          </p:cNvPr>
          <p:cNvSpPr txBox="1"/>
          <p:nvPr/>
        </p:nvSpPr>
        <p:spPr>
          <a:xfrm>
            <a:off x="4235076" y="2800427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9B961-BB3F-8D56-6A78-14C12B20FE95}"/>
              </a:ext>
            </a:extLst>
          </p:cNvPr>
          <p:cNvSpPr txBox="1"/>
          <p:nvPr/>
        </p:nvSpPr>
        <p:spPr>
          <a:xfrm>
            <a:off x="2137604" y="3558825"/>
            <a:ext cx="95883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phenotype scores of the three sgRNAs below?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449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4A43F82-FF6F-6A2E-0425-6F962D988995}"/>
              </a:ext>
            </a:extLst>
          </p:cNvPr>
          <p:cNvSpPr txBox="1"/>
          <p:nvPr/>
        </p:nvSpPr>
        <p:spPr>
          <a:xfrm>
            <a:off x="302051" y="1393646"/>
            <a:ext cx="117721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gene phenotype score = average of 3 strongest sgRNAs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Mann-Whitney p-value = comparison of gene-specific sgRNA phenotype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						vs non-targeting control sgRNA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F26D379-FC88-1900-A505-885A1AF504A5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pic>
        <p:nvPicPr>
          <p:cNvPr id="3" name="Picture 2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1FE779AA-C915-5C71-4CB0-044D29666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35814" r="3758" b="34263"/>
          <a:stretch/>
        </p:blipFill>
        <p:spPr>
          <a:xfrm>
            <a:off x="636978" y="2783064"/>
            <a:ext cx="4923850" cy="40324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2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F26D379-FC88-1900-A505-885A1AF504A5}"/>
              </a:ext>
            </a:extLst>
          </p:cNvPr>
          <p:cNvSpPr txBox="1">
            <a:spLocks/>
          </p:cNvSpPr>
          <p:nvPr/>
        </p:nvSpPr>
        <p:spPr>
          <a:xfrm>
            <a:off x="1824600" y="0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 Step 2: Calculate sgRNA and gene level phenotypes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933CC883-3337-DC30-D862-F2C8C89C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48" y="1654180"/>
            <a:ext cx="8364279" cy="52038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FD7881-4D94-A1A4-9C0E-598C28098B62}"/>
              </a:ext>
            </a:extLst>
          </p:cNvPr>
          <p:cNvSpPr txBox="1"/>
          <p:nvPr/>
        </p:nvSpPr>
        <p:spPr>
          <a:xfrm>
            <a:off x="987463" y="1207904"/>
            <a:ext cx="95883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</a:t>
            </a:r>
            <a:r>
              <a:rPr lang="en-US" sz="2400" dirty="0" err="1"/>
              <a:t>screendata_growth.csv</a:t>
            </a: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6095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59B4-4196-2EE0-B9FE-5FE7504C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E84E-1FEE-1A56-B655-8883FEB1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Cells expressing CRISPR effector</a:t>
            </a:r>
          </a:p>
          <a:p>
            <a:r>
              <a:rPr lang="en-US" dirty="0"/>
              <a:t>sgRNA library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C43489-7F54-B219-1F8B-E27ECCB33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1" r="53851" b="70647"/>
          <a:stretch/>
        </p:blipFill>
        <p:spPr>
          <a:xfrm>
            <a:off x="6468140" y="1998920"/>
            <a:ext cx="4781732" cy="19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34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F26D379-FC88-1900-A505-885A1AF504A5}"/>
              </a:ext>
            </a:extLst>
          </p:cNvPr>
          <p:cNvSpPr txBox="1">
            <a:spLocks/>
          </p:cNvSpPr>
          <p:nvPr/>
        </p:nvSpPr>
        <p:spPr>
          <a:xfrm>
            <a:off x="4352647" y="161364"/>
            <a:ext cx="854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Data 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D7881-4D94-A1A4-9C0E-598C28098B62}"/>
              </a:ext>
            </a:extLst>
          </p:cNvPr>
          <p:cNvSpPr txBox="1"/>
          <p:nvPr/>
        </p:nvSpPr>
        <p:spPr>
          <a:xfrm>
            <a:off x="2278380" y="2794465"/>
            <a:ext cx="958838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one actually does this by hand.</a:t>
            </a:r>
          </a:p>
          <a:p>
            <a:r>
              <a:rPr lang="en-US" sz="2400" dirty="0"/>
              <a:t>Many automated scripts exist for processing sgRNA count data.</a:t>
            </a:r>
          </a:p>
          <a:p>
            <a:r>
              <a:rPr lang="en-US" sz="2400" dirty="0"/>
              <a:t>Example python scripts can be found at:</a:t>
            </a:r>
          </a:p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mhorlbeck</a:t>
            </a:r>
            <a:r>
              <a:rPr lang="en-US" sz="2400" dirty="0"/>
              <a:t>/</a:t>
            </a:r>
            <a:r>
              <a:rPr lang="en-US" sz="2400" dirty="0" err="1"/>
              <a:t>ScreenProcessing</a:t>
            </a:r>
            <a:endParaRPr lang="en-US" sz="2400" dirty="0"/>
          </a:p>
          <a:p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1418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21DC-C210-19FC-34C0-B1E79842C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3068"/>
          </a:xfrm>
        </p:spPr>
        <p:txBody>
          <a:bodyPr>
            <a:noAutofit/>
          </a:bodyPr>
          <a:lstStyle/>
          <a:p>
            <a:r>
              <a:rPr lang="en-US" sz="3200" b="0" i="0" dirty="0">
                <a:solidFill>
                  <a:srgbClr val="333333"/>
                </a:solidFill>
                <a:effectLst/>
                <a:latin typeface="PT Serif" panose="020A0603040505020204" pitchFamily="18" charset="77"/>
              </a:rPr>
              <a:t>“We set out to systematically identify and characterize the factors required for mitochondrial TA biogenesis in human cells.”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Main graphic">
            <a:extLst>
              <a:ext uri="{FF2B5EF4-FFF2-40B4-BE49-F238E27FC236}">
                <a16:creationId xmlns:a16="http://schemas.microsoft.com/office/drawing/2014/main" id="{C4E4545C-E16D-D938-ABE2-83BABC4AB2A3}"/>
              </a:ext>
            </a:extLst>
          </p:cNvPr>
          <p:cNvPicPr/>
          <p:nvPr/>
        </p:nvPicPr>
        <p:blipFill rotWithShape="1">
          <a:blip r:embed="rId2"/>
          <a:srcRect l="5903" t="30950" r="54928" b="25450"/>
          <a:stretch/>
        </p:blipFill>
        <p:spPr>
          <a:xfrm>
            <a:off x="196413" y="2531147"/>
            <a:ext cx="4477571" cy="3375668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diagram of a cell division&#10;&#10;Description automatically generated with medium confidence">
            <a:extLst>
              <a:ext uri="{FF2B5EF4-FFF2-40B4-BE49-F238E27FC236}">
                <a16:creationId xmlns:a16="http://schemas.microsoft.com/office/drawing/2014/main" id="{20F90F97-F767-3228-7C5D-DE13EAE1B5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80" t="66162" r="327" b="4199"/>
          <a:stretch/>
        </p:blipFill>
        <p:spPr>
          <a:xfrm>
            <a:off x="4866290" y="3186005"/>
            <a:ext cx="7207540" cy="245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2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896" y="0"/>
            <a:ext cx="10515600" cy="1112105"/>
          </a:xfrm>
        </p:spPr>
        <p:txBody>
          <a:bodyPr>
            <a:normAutofit/>
          </a:bodyPr>
          <a:lstStyle/>
          <a:p>
            <a:r>
              <a:rPr lang="en-US" dirty="0"/>
              <a:t>Volcano plots are helpful for visualizing hits</a:t>
            </a:r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B6EA6C24-DCC3-B415-2438-8005F64450B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51721" b="31033"/>
          <a:stretch/>
        </p:blipFill>
        <p:spPr>
          <a:xfrm>
            <a:off x="609599" y="1332822"/>
            <a:ext cx="5020937" cy="4857771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24A3C1-1697-8774-8AE3-CF18224DF8F9}"/>
              </a:ext>
            </a:extLst>
          </p:cNvPr>
          <p:cNvSpPr txBox="1"/>
          <p:nvPr/>
        </p:nvSpPr>
        <p:spPr>
          <a:xfrm>
            <a:off x="0" y="6515570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3D85CE-44AF-CEEC-D74E-EAF31A328E84}"/>
              </a:ext>
            </a:extLst>
          </p:cNvPr>
          <p:cNvSpPr txBox="1"/>
          <p:nvPr/>
        </p:nvSpPr>
        <p:spPr>
          <a:xfrm>
            <a:off x="5980387" y="1522154"/>
            <a:ext cx="5741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Knockdown of </a:t>
            </a:r>
            <a:r>
              <a:rPr lang="en-US" sz="2400" dirty="0" err="1"/>
              <a:t>ubiquilin</a:t>
            </a:r>
            <a:r>
              <a:rPr lang="en-US" sz="2400" dirty="0"/>
              <a:t> chaperones increases GFP signal</a:t>
            </a:r>
          </a:p>
          <a:p>
            <a:endParaRPr lang="en-US" sz="2400" dirty="0"/>
          </a:p>
          <a:p>
            <a:r>
              <a:rPr lang="en-US" sz="2400" dirty="0"/>
              <a:t>- </a:t>
            </a:r>
            <a:r>
              <a:rPr lang="en-US" sz="2400" dirty="0" err="1"/>
              <a:t>Ubiquilins</a:t>
            </a:r>
            <a:r>
              <a:rPr lang="en-US" sz="2400" dirty="0"/>
              <a:t> are known to degrade TA proteins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51198C-44E8-309F-B00E-6AADDAC6D423}"/>
              </a:ext>
            </a:extLst>
          </p:cNvPr>
          <p:cNvSpPr txBox="1"/>
          <p:nvPr/>
        </p:nvSpPr>
        <p:spPr>
          <a:xfrm>
            <a:off x="5980387" y="4091912"/>
            <a:ext cx="57417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Knockdown of MTCH2 decreases GFP signal</a:t>
            </a:r>
          </a:p>
          <a:p>
            <a:endParaRPr lang="en-US" sz="2400" dirty="0"/>
          </a:p>
          <a:p>
            <a:r>
              <a:rPr lang="en-US" sz="2400" dirty="0"/>
              <a:t>- MTCH2 is an outer mitochondrial membrane protein annotated as a transporter of metabolites into the mitochondria, but has no known substrate</a:t>
            </a:r>
          </a:p>
        </p:txBody>
      </p:sp>
    </p:spTree>
    <p:extLst>
      <p:ext uri="{BB962C8B-B14F-4D97-AF65-F5344CB8AC3E}">
        <p14:creationId xmlns:p14="http://schemas.microsoft.com/office/powerpoint/2010/main" val="231494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9E4BC334-9573-FCE0-86A8-B71BCE2CEDFD}"/>
              </a:ext>
            </a:extLst>
          </p:cNvPr>
          <p:cNvPicPr/>
          <p:nvPr/>
        </p:nvPicPr>
        <p:blipFill rotWithShape="1">
          <a:blip r:embed="rId2"/>
          <a:srcRect t="75260" r="42853"/>
          <a:stretch/>
        </p:blipFill>
        <p:spPr>
          <a:xfrm>
            <a:off x="320351" y="1269740"/>
            <a:ext cx="6925270" cy="203050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96" y="0"/>
            <a:ext cx="10515600" cy="1112105"/>
          </a:xfrm>
        </p:spPr>
        <p:txBody>
          <a:bodyPr>
            <a:normAutofit/>
          </a:bodyPr>
          <a:lstStyle/>
          <a:p>
            <a:r>
              <a:rPr lang="en-US" dirty="0"/>
              <a:t>Transducing individual sgRNAs for 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899C7F-E25D-DCDF-3915-DF71833E073C}"/>
              </a:ext>
            </a:extLst>
          </p:cNvPr>
          <p:cNvSpPr txBox="1"/>
          <p:nvPr/>
        </p:nvSpPr>
        <p:spPr>
          <a:xfrm>
            <a:off x="24713" y="3198389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67F850-68B7-AF8A-DBE0-CC7DAD65A540}"/>
              </a:ext>
            </a:extLst>
          </p:cNvPr>
          <p:cNvSpPr txBox="1"/>
          <p:nvPr/>
        </p:nvSpPr>
        <p:spPr>
          <a:xfrm>
            <a:off x="7872249" y="1269740"/>
            <a:ext cx="420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Validating that knockdown of MTCH2 increases GFP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87C289-3A53-57D2-519C-2761C333F7C7}"/>
              </a:ext>
            </a:extLst>
          </p:cNvPr>
          <p:cNvSpPr txBox="1"/>
          <p:nvPr/>
        </p:nvSpPr>
        <p:spPr>
          <a:xfrm>
            <a:off x="7872248" y="2284993"/>
            <a:ext cx="4204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Knockdown of MTCH2 has no effect on global translation</a:t>
            </a:r>
          </a:p>
        </p:txBody>
      </p:sp>
      <p:pic>
        <p:nvPicPr>
          <p:cNvPr id="11" name="Picture 10" descr="A diagram of a number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59A8DB9B-9CEA-837F-5BE9-D76677A2A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4" r="58984" b="53849"/>
          <a:stretch/>
        </p:blipFill>
        <p:spPr>
          <a:xfrm>
            <a:off x="24713" y="3754397"/>
            <a:ext cx="3374640" cy="25162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3162DC-F664-27EF-7B25-8116AC7B2156}"/>
              </a:ext>
            </a:extLst>
          </p:cNvPr>
          <p:cNvSpPr txBox="1"/>
          <p:nvPr/>
        </p:nvSpPr>
        <p:spPr>
          <a:xfrm>
            <a:off x="0" y="6086007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S6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539532-1B78-136D-2F01-4B1527B5B03B}"/>
              </a:ext>
            </a:extLst>
          </p:cNvPr>
          <p:cNvSpPr txBox="1"/>
          <p:nvPr/>
        </p:nvSpPr>
        <p:spPr>
          <a:xfrm>
            <a:off x="3885135" y="4397899"/>
            <a:ext cx="420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Validating that knockdown of MTCH2 increases GFP signal with an alternative reporter</a:t>
            </a:r>
          </a:p>
        </p:txBody>
      </p:sp>
    </p:spTree>
    <p:extLst>
      <p:ext uri="{BB962C8B-B14F-4D97-AF65-F5344CB8AC3E}">
        <p14:creationId xmlns:p14="http://schemas.microsoft.com/office/powerpoint/2010/main" val="348005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98BA-E20C-CB34-46B6-BD8D5B7B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07" y="1433384"/>
            <a:ext cx="11788258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Conclusion: MTCH2 plays a role in biogenesis of OMP25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7BB737-384D-4F1C-38F0-FB06CA43DAA3}"/>
              </a:ext>
            </a:extLst>
          </p:cNvPr>
          <p:cNvSpPr txBox="1">
            <a:spLocks/>
          </p:cNvSpPr>
          <p:nvPr/>
        </p:nvSpPr>
        <p:spPr>
          <a:xfrm>
            <a:off x="309007" y="3756459"/>
            <a:ext cx="11788258" cy="11121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Question: What role does MTCH2 play in general mitochondrial protein biogenesis?</a:t>
            </a:r>
          </a:p>
        </p:txBody>
      </p:sp>
    </p:spTree>
    <p:extLst>
      <p:ext uri="{BB962C8B-B14F-4D97-AF65-F5344CB8AC3E}">
        <p14:creationId xmlns:p14="http://schemas.microsoft.com/office/powerpoint/2010/main" val="408633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1AD666A2-1CE0-2189-1D3F-63D8B3237701}"/>
              </a:ext>
            </a:extLst>
          </p:cNvPr>
          <p:cNvPicPr/>
          <p:nvPr/>
        </p:nvPicPr>
        <p:blipFill rotWithShape="1">
          <a:blip r:embed="rId2"/>
          <a:srcRect l="-5" t="54375" r="57194" b="10626"/>
          <a:stretch/>
        </p:blipFill>
        <p:spPr>
          <a:xfrm>
            <a:off x="6239963" y="2024202"/>
            <a:ext cx="5272215" cy="403779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E476B-0769-56A4-84F1-F8C30608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83" y="160640"/>
            <a:ext cx="11701761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Mass-spectrometry reveals the extent of MTCH2’s effect on mitochondrial outer membrane protein biogenesis</a:t>
            </a:r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739BB570-5D16-BDF1-84EA-C515A6E8D2DA}"/>
              </a:ext>
            </a:extLst>
          </p:cNvPr>
          <p:cNvPicPr/>
          <p:nvPr/>
        </p:nvPicPr>
        <p:blipFill rotWithShape="1">
          <a:blip r:embed="rId2"/>
          <a:srcRect l="1" r="57188" b="48506"/>
          <a:stretch/>
        </p:blipFill>
        <p:spPr>
          <a:xfrm>
            <a:off x="1321072" y="1436691"/>
            <a:ext cx="4329533" cy="4878505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4ACE8-36F5-2F58-992B-3CBE9B83F4DA}"/>
              </a:ext>
            </a:extLst>
          </p:cNvPr>
          <p:cNvSpPr txBox="1"/>
          <p:nvPr/>
        </p:nvSpPr>
        <p:spPr>
          <a:xfrm>
            <a:off x="0" y="647914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3976598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1AD666A2-1CE0-2189-1D3F-63D8B3237701}"/>
              </a:ext>
            </a:extLst>
          </p:cNvPr>
          <p:cNvPicPr/>
          <p:nvPr/>
        </p:nvPicPr>
        <p:blipFill rotWithShape="1">
          <a:blip r:embed="rId2"/>
          <a:srcRect l="44425" t="54086" r="12623" b="-31"/>
          <a:stretch/>
        </p:blipFill>
        <p:spPr>
          <a:xfrm>
            <a:off x="6915663" y="1612309"/>
            <a:ext cx="4724401" cy="473429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AE476B-0769-56A4-84F1-F8C306089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83" y="160640"/>
            <a:ext cx="11701761" cy="1112105"/>
          </a:xfrm>
        </p:spPr>
        <p:txBody>
          <a:bodyPr>
            <a:normAutofit fontScale="90000"/>
          </a:bodyPr>
          <a:lstStyle/>
          <a:p>
            <a:r>
              <a:rPr lang="en-US" dirty="0"/>
              <a:t>MTCH2 affects the biogenesis of a-helical mitochondrial membrane proteins generally</a:t>
            </a:r>
          </a:p>
        </p:txBody>
      </p:sp>
      <p:pic>
        <p:nvPicPr>
          <p:cNvPr id="3" name="Main graphic">
            <a:extLst>
              <a:ext uri="{FF2B5EF4-FFF2-40B4-BE49-F238E27FC236}">
                <a16:creationId xmlns:a16="http://schemas.microsoft.com/office/drawing/2014/main" id="{2D74D6FD-D4B4-2EAB-1A69-E243413431DD}"/>
              </a:ext>
            </a:extLst>
          </p:cNvPr>
          <p:cNvPicPr/>
          <p:nvPr/>
        </p:nvPicPr>
        <p:blipFill rotWithShape="1">
          <a:blip r:embed="rId2"/>
          <a:srcRect l="44431" r="-11" b="48506"/>
          <a:stretch/>
        </p:blipFill>
        <p:spPr>
          <a:xfrm>
            <a:off x="988541" y="1612310"/>
            <a:ext cx="5453448" cy="4733203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8B8F55-4B98-5863-BADA-36C5E20140D8}"/>
              </a:ext>
            </a:extLst>
          </p:cNvPr>
          <p:cNvSpPr txBox="1"/>
          <p:nvPr/>
        </p:nvSpPr>
        <p:spPr>
          <a:xfrm>
            <a:off x="0" y="647914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480613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D9E84767-AB72-DFD2-2C47-DD047CEE61C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11254" y="111148"/>
            <a:ext cx="6011582" cy="673732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FDCB5B-F009-3815-FA2A-7CB0789D6CCC}"/>
              </a:ext>
            </a:extLst>
          </p:cNvPr>
          <p:cNvSpPr txBox="1"/>
          <p:nvPr/>
        </p:nvSpPr>
        <p:spPr>
          <a:xfrm>
            <a:off x="0" y="647914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55188D-DCAA-489A-8D1F-554FD0A1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6403" y="2341605"/>
            <a:ext cx="5369164" cy="1946189"/>
          </a:xfrm>
        </p:spPr>
        <p:txBody>
          <a:bodyPr>
            <a:normAutofit fontScale="90000"/>
          </a:bodyPr>
          <a:lstStyle/>
          <a:p>
            <a:r>
              <a:rPr lang="en-US" dirty="0"/>
              <a:t>MTCH2 binds and inserts a-helical proteins into membranes in vitro</a:t>
            </a:r>
          </a:p>
        </p:txBody>
      </p:sp>
    </p:spTree>
    <p:extLst>
      <p:ext uri="{BB962C8B-B14F-4D97-AF65-F5344CB8AC3E}">
        <p14:creationId xmlns:p14="http://schemas.microsoft.com/office/powerpoint/2010/main" val="3884255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in graphic">
            <a:extLst>
              <a:ext uri="{FF2B5EF4-FFF2-40B4-BE49-F238E27FC236}">
                <a16:creationId xmlns:a16="http://schemas.microsoft.com/office/drawing/2014/main" id="{AAC9FF8C-2B1C-9D1E-6CA7-DE40CC88812B}"/>
              </a:ext>
            </a:extLst>
          </p:cNvPr>
          <p:cNvPicPr/>
          <p:nvPr/>
        </p:nvPicPr>
        <p:blipFill rotWithShape="1">
          <a:blip r:embed="rId2"/>
          <a:srcRect t="60319"/>
          <a:stretch/>
        </p:blipFill>
        <p:spPr>
          <a:xfrm>
            <a:off x="2407925" y="4200838"/>
            <a:ext cx="5348425" cy="2576632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BEB384-D498-E806-A5DA-444BE3B8941C}"/>
              </a:ext>
            </a:extLst>
          </p:cNvPr>
          <p:cNvSpPr txBox="1"/>
          <p:nvPr/>
        </p:nvSpPr>
        <p:spPr>
          <a:xfrm>
            <a:off x="0" y="6479142"/>
            <a:ext cx="574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413055-B5A4-6F8E-8642-BC2C15014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087" y="4532953"/>
            <a:ext cx="5369164" cy="1946189"/>
          </a:xfrm>
        </p:spPr>
        <p:txBody>
          <a:bodyPr>
            <a:normAutofit/>
          </a:bodyPr>
          <a:lstStyle/>
          <a:p>
            <a:r>
              <a:rPr lang="en-US" dirty="0"/>
              <a:t>MTCH2 regulates outer membrane function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C4C33-5A79-AA05-6615-BA9BA81B7095}"/>
              </a:ext>
            </a:extLst>
          </p:cNvPr>
          <p:cNvSpPr txBox="1">
            <a:spLocks/>
          </p:cNvSpPr>
          <p:nvPr/>
        </p:nvSpPr>
        <p:spPr>
          <a:xfrm>
            <a:off x="5886360" y="1212920"/>
            <a:ext cx="5369164" cy="1946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MTCH2 is the founding member of a novel class of membrane protein </a:t>
            </a:r>
            <a:r>
              <a:rPr lang="en-US" dirty="0" err="1"/>
              <a:t>insertases</a:t>
            </a:r>
            <a:endParaRPr lang="en-US" dirty="0"/>
          </a:p>
        </p:txBody>
      </p:sp>
      <p:pic>
        <p:nvPicPr>
          <p:cNvPr id="6" name="Main graphic">
            <a:extLst>
              <a:ext uri="{FF2B5EF4-FFF2-40B4-BE49-F238E27FC236}">
                <a16:creationId xmlns:a16="http://schemas.microsoft.com/office/drawing/2014/main" id="{6A95014B-7954-37BE-D152-5D22E7C5F60F}"/>
              </a:ext>
            </a:extLst>
          </p:cNvPr>
          <p:cNvPicPr/>
          <p:nvPr/>
        </p:nvPicPr>
        <p:blipFill rotWithShape="1">
          <a:blip r:embed="rId2"/>
          <a:srcRect b="39600"/>
          <a:stretch/>
        </p:blipFill>
        <p:spPr>
          <a:xfrm>
            <a:off x="196673" y="141612"/>
            <a:ext cx="5348425" cy="3921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272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9C714-4B6B-14BE-79DC-6D3429EE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take away about screen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791F9-44EA-4038-BDE3-96C157C7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Carefully design your selective pressure to answer your biological question</a:t>
            </a:r>
          </a:p>
          <a:p>
            <a:r>
              <a:rPr lang="en-US" dirty="0"/>
              <a:t>Genome-wide screens are a lot of work with mammal-sized genomes</a:t>
            </a:r>
          </a:p>
          <a:p>
            <a:r>
              <a:rPr lang="en-US" dirty="0"/>
              <a:t>The screen is only the beginning</a:t>
            </a:r>
          </a:p>
          <a:p>
            <a:pPr lvl="1"/>
            <a:r>
              <a:rPr lang="en-US" dirty="0"/>
              <a:t>Independent hit validation is important</a:t>
            </a:r>
          </a:p>
          <a:p>
            <a:pPr lvl="1"/>
            <a:r>
              <a:rPr lang="en-US" dirty="0"/>
              <a:t>Going from gene hit to cellular function can be a long road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5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59B4-4196-2EE0-B9FE-5FE7504C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9178"/>
            <a:ext cx="10515600" cy="1325563"/>
          </a:xfrm>
        </p:spPr>
        <p:txBody>
          <a:bodyPr/>
          <a:lstStyle/>
          <a:p>
            <a:r>
              <a:rPr lang="en-US" dirty="0"/>
              <a:t>Components of a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E84E-1FEE-1A56-B655-8883FEB1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1761" y="2863166"/>
            <a:ext cx="5225902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Finding rules for active sgRNA design is an open-area of research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2AFC68-E6F0-F67A-EA76-F3B3AAD90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551"/>
          <a:stretch/>
        </p:blipFill>
        <p:spPr>
          <a:xfrm>
            <a:off x="4944140" y="976515"/>
            <a:ext cx="7503042" cy="5881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7E5C50-811A-6158-6391-939CD4D91CC7}"/>
              </a:ext>
            </a:extLst>
          </p:cNvPr>
          <p:cNvSpPr txBox="1"/>
          <p:nvPr/>
        </p:nvSpPr>
        <p:spPr>
          <a:xfrm>
            <a:off x="176649" y="6488668"/>
            <a:ext cx="442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from: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Horlbeck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eLife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e19760</a:t>
            </a:r>
          </a:p>
        </p:txBody>
      </p:sp>
    </p:spTree>
    <p:extLst>
      <p:ext uri="{BB962C8B-B14F-4D97-AF65-F5344CB8AC3E}">
        <p14:creationId xmlns:p14="http://schemas.microsoft.com/office/powerpoint/2010/main" val="2043272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EB7E-2512-2CE8-B262-D172B88D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375" y="1425959"/>
            <a:ext cx="8648481" cy="2852737"/>
          </a:xfrm>
        </p:spPr>
        <p:txBody>
          <a:bodyPr/>
          <a:lstStyle/>
          <a:p>
            <a:pPr algn="ctr"/>
            <a:r>
              <a:rPr lang="en-US" dirty="0"/>
              <a:t>Now let’s analyze a CRISPR screen ourselves!</a:t>
            </a:r>
          </a:p>
        </p:txBody>
      </p:sp>
    </p:spTree>
    <p:extLst>
      <p:ext uri="{BB962C8B-B14F-4D97-AF65-F5344CB8AC3E}">
        <p14:creationId xmlns:p14="http://schemas.microsoft.com/office/powerpoint/2010/main" val="2476245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5B81-3888-370E-9C6E-7FDB606E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522"/>
            <a:ext cx="10515600" cy="1325563"/>
          </a:xfrm>
        </p:spPr>
        <p:txBody>
          <a:bodyPr/>
          <a:lstStyle/>
          <a:p>
            <a:r>
              <a:rPr lang="en-US" dirty="0"/>
              <a:t>Data Exploration Part 1: Growth screen</a:t>
            </a:r>
          </a:p>
        </p:txBody>
      </p:sp>
      <p:pic>
        <p:nvPicPr>
          <p:cNvPr id="11" name="Picture 10" descr="Diagram, timeline&#10;&#10;Description automatically generated">
            <a:extLst>
              <a:ext uri="{FF2B5EF4-FFF2-40B4-BE49-F238E27FC236}">
                <a16:creationId xmlns:a16="http://schemas.microsoft.com/office/drawing/2014/main" id="{1D87E9AB-27F9-CA68-9C40-C9564B0D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056" y="1570107"/>
            <a:ext cx="7772400" cy="45005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21BF03-51A3-C13E-0201-0B643683FCF0}"/>
              </a:ext>
            </a:extLst>
          </p:cNvPr>
          <p:cNvSpPr txBox="1"/>
          <p:nvPr/>
        </p:nvSpPr>
        <p:spPr>
          <a:xfrm>
            <a:off x="7829926" y="6460317"/>
            <a:ext cx="442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from: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Horlbeck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eLife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e19760</a:t>
            </a:r>
          </a:p>
        </p:txBody>
      </p:sp>
    </p:spTree>
    <p:extLst>
      <p:ext uri="{BB962C8B-B14F-4D97-AF65-F5344CB8AC3E}">
        <p14:creationId xmlns:p14="http://schemas.microsoft.com/office/powerpoint/2010/main" val="2050724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5B81-3888-370E-9C6E-7FDB606E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522"/>
            <a:ext cx="10515600" cy="1325563"/>
          </a:xfrm>
        </p:spPr>
        <p:txBody>
          <a:bodyPr/>
          <a:lstStyle/>
          <a:p>
            <a:r>
              <a:rPr lang="en-US" dirty="0"/>
              <a:t>Data Exploration Part 1: Growth screen</a:t>
            </a:r>
          </a:p>
        </p:txBody>
      </p:sp>
      <p:pic>
        <p:nvPicPr>
          <p:cNvPr id="11" name="Picture 10" descr="Diagram, timeline&#10;&#10;Description automatically generated">
            <a:extLst>
              <a:ext uri="{FF2B5EF4-FFF2-40B4-BE49-F238E27FC236}">
                <a16:creationId xmlns:a16="http://schemas.microsoft.com/office/drawing/2014/main" id="{1D87E9AB-27F9-CA68-9C40-C9564B0DD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02" y="1450085"/>
            <a:ext cx="5239278" cy="3033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53C2D0-2EFC-84B5-91BB-6360FA19CEF8}"/>
              </a:ext>
            </a:extLst>
          </p:cNvPr>
          <p:cNvSpPr txBox="1"/>
          <p:nvPr/>
        </p:nvSpPr>
        <p:spPr>
          <a:xfrm>
            <a:off x="4235076" y="4670666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8B39B-69A3-4296-D9DA-F8178285DAD1}"/>
              </a:ext>
            </a:extLst>
          </p:cNvPr>
          <p:cNvSpPr txBox="1"/>
          <p:nvPr/>
        </p:nvSpPr>
        <p:spPr>
          <a:xfrm>
            <a:off x="2418657" y="5497562"/>
            <a:ext cx="95883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</a:t>
            </a:r>
            <a:r>
              <a:rPr lang="en-US" sz="2400" dirty="0" err="1"/>
              <a:t>CRISPR_screen_analysis.ipynb</a:t>
            </a:r>
            <a:r>
              <a:rPr lang="en-US" sz="2400" dirty="0"/>
              <a:t>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r>
              <a:rPr lang="en-US" sz="2400" dirty="0"/>
              <a:t>There is a Google </a:t>
            </a:r>
            <a:r>
              <a:rPr lang="en-US" sz="2400" dirty="0" err="1"/>
              <a:t>Colab</a:t>
            </a:r>
            <a:r>
              <a:rPr lang="en-US" sz="2400" dirty="0"/>
              <a:t> link at the bottom of the </a:t>
            </a:r>
            <a:r>
              <a:rPr lang="en-US" sz="2400" dirty="0" err="1"/>
              <a:t>Github</a:t>
            </a:r>
            <a:r>
              <a:rPr lang="en-US" sz="2400" dirty="0"/>
              <a:t> repo:</a:t>
            </a:r>
          </a:p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nolanmaier</a:t>
            </a:r>
            <a:r>
              <a:rPr lang="en-US" sz="2400" dirty="0"/>
              <a:t>/2024_GeneticsBootcamp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1394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8C63-B089-096D-BE12-662E29C99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547"/>
            <a:ext cx="10515600" cy="4351338"/>
          </a:xfrm>
        </p:spPr>
        <p:txBody>
          <a:bodyPr/>
          <a:lstStyle/>
          <a:p>
            <a:r>
              <a:rPr lang="en-US" dirty="0"/>
              <a:t>Main Takeaways:</a:t>
            </a:r>
          </a:p>
          <a:p>
            <a:pPr lvl="1"/>
            <a:r>
              <a:rPr lang="en-US" dirty="0"/>
              <a:t>Essential genes (e.g. ribosomes) are major hits in growth screens</a:t>
            </a:r>
          </a:p>
          <a:p>
            <a:pPr lvl="1"/>
            <a:r>
              <a:rPr lang="en-US" dirty="0"/>
              <a:t>Comparing essential genes across cell lines can reveal cell-type specific essential genes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9581C8-FF0A-92C0-917C-8849761C9324}"/>
              </a:ext>
            </a:extLst>
          </p:cNvPr>
          <p:cNvSpPr txBox="1">
            <a:spLocks/>
          </p:cNvSpPr>
          <p:nvPr/>
        </p:nvSpPr>
        <p:spPr>
          <a:xfrm>
            <a:off x="838200" y="12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Exploration Part 1: Growth screen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657083-4330-BAD8-BA73-A0EDF3EF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6" y="3145623"/>
            <a:ext cx="9252387" cy="371237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9371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34DCF-399C-5072-96D8-502C94C1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Exploration Part 2: Chemical-genetic screen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A2543-E0E0-65B5-9A85-8A71AB352103}"/>
              </a:ext>
            </a:extLst>
          </p:cNvPr>
          <p:cNvSpPr txBox="1"/>
          <p:nvPr/>
        </p:nvSpPr>
        <p:spPr>
          <a:xfrm>
            <a:off x="4305354" y="6461035"/>
            <a:ext cx="788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Giaever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Nat. Genet.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1999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647;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2004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121; and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A7C37-2E8F-9DE2-3F92-BBE9D4282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53" y="2633782"/>
            <a:ext cx="8347609" cy="338696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7ADA19-32A7-0AFA-E62D-80657B69CE2A}"/>
              </a:ext>
            </a:extLst>
          </p:cNvPr>
          <p:cNvCxnSpPr/>
          <p:nvPr/>
        </p:nvCxnSpPr>
        <p:spPr>
          <a:xfrm flipH="1" flipV="1">
            <a:off x="8897059" y="5415895"/>
            <a:ext cx="123709" cy="4781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0EB9C2E-EE5D-05BF-9C9A-FD35AF65E20D}"/>
              </a:ext>
            </a:extLst>
          </p:cNvPr>
          <p:cNvSpPr txBox="1"/>
          <p:nvPr/>
        </p:nvSpPr>
        <p:spPr>
          <a:xfrm>
            <a:off x="8113711" y="5789911"/>
            <a:ext cx="20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putative target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9C03E-AF04-3E9E-933A-D8D9727CFBA4}"/>
              </a:ext>
            </a:extLst>
          </p:cNvPr>
          <p:cNvSpPr/>
          <p:nvPr/>
        </p:nvSpPr>
        <p:spPr>
          <a:xfrm>
            <a:off x="1455776" y="1249832"/>
            <a:ext cx="8655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Chemical-genetic screening = systematic measurements of drug sensitivity of strains with perturbed gene expression (e.g. deletion or overexpression) </a:t>
            </a:r>
          </a:p>
        </p:txBody>
      </p:sp>
    </p:spTree>
    <p:extLst>
      <p:ext uri="{BB962C8B-B14F-4D97-AF65-F5344CB8AC3E}">
        <p14:creationId xmlns:p14="http://schemas.microsoft.com/office/powerpoint/2010/main" val="361552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CB863F5-D989-0225-4941-964C4A38AC6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Data Exploration Part 2: Chemical-genetic screen</a:t>
            </a:r>
            <a:endParaRPr lang="en-US" sz="4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0D779E-A0FD-5910-EA76-57D25F92E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50" y="2531180"/>
            <a:ext cx="8420100" cy="3571014"/>
          </a:xfrm>
        </p:spPr>
        <p:txBody>
          <a:bodyPr>
            <a:normAutofit/>
          </a:bodyPr>
          <a:lstStyle/>
          <a:p>
            <a:r>
              <a:rPr lang="en-US" sz="2400" dirty="0"/>
              <a:t>first reported in 2005, kills many types of cancer cell lines</a:t>
            </a:r>
          </a:p>
          <a:p>
            <a:r>
              <a:rPr lang="en-US" sz="2400" dirty="0"/>
              <a:t>causes G2/M arrest, apoptosis</a:t>
            </a:r>
          </a:p>
          <a:p>
            <a:r>
              <a:rPr lang="en-US" sz="2400" dirty="0"/>
              <a:t>was in phase III clinical trials for myelodysplastic syndrome and other cancers</a:t>
            </a:r>
          </a:p>
          <a:p>
            <a:endParaRPr lang="en-US" sz="2400" dirty="0"/>
          </a:p>
          <a:p>
            <a:r>
              <a:rPr lang="en-US" sz="2400" dirty="0"/>
              <a:t>but molecular target and mechanism of action unclear</a:t>
            </a:r>
          </a:p>
          <a:p>
            <a:r>
              <a:rPr lang="en-US" sz="2400" dirty="0"/>
              <a:t>proposed to inhibit polo-like kinase 1 (PLK1), PI3 kinase, or Ras signaling, but claims are controversial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E6D82B-5C0D-EF60-B131-05E67D84C6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17" y="1205617"/>
            <a:ext cx="3542400" cy="1023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8CC3E6-A610-83AA-6E7E-B763F5E3499B}"/>
              </a:ext>
            </a:extLst>
          </p:cNvPr>
          <p:cNvSpPr txBox="1"/>
          <p:nvPr/>
        </p:nvSpPr>
        <p:spPr>
          <a:xfrm>
            <a:off x="3735313" y="1383334"/>
            <a:ext cx="1511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Rigosertib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Estybon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 01910.Na)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418E3F-4AF1-A320-A48C-52BD672BC579}"/>
              </a:ext>
            </a:extLst>
          </p:cNvPr>
          <p:cNvSpPr txBox="1"/>
          <p:nvPr/>
        </p:nvSpPr>
        <p:spPr>
          <a:xfrm>
            <a:off x="4042910" y="6488668"/>
            <a:ext cx="814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Gumireddy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Cancer Cell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275;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Athuluri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-Divakar et al.,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Cell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643</a:t>
            </a:r>
          </a:p>
        </p:txBody>
      </p:sp>
    </p:spTree>
    <p:extLst>
      <p:ext uri="{BB962C8B-B14F-4D97-AF65-F5344CB8AC3E}">
        <p14:creationId xmlns:p14="http://schemas.microsoft.com/office/powerpoint/2010/main" val="367826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A730736-59BC-F99A-3076-94B6632B7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8" b="77265"/>
          <a:stretch/>
        </p:blipFill>
        <p:spPr>
          <a:xfrm>
            <a:off x="512466" y="2273131"/>
            <a:ext cx="11416276" cy="342428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B863F5-D989-0225-4941-964C4A38AC6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</p:spTree>
    <p:extLst>
      <p:ext uri="{BB962C8B-B14F-4D97-AF65-F5344CB8AC3E}">
        <p14:creationId xmlns:p14="http://schemas.microsoft.com/office/powerpoint/2010/main" val="243114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8A730736-59BC-F99A-3076-94B6632B7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058" b="77265"/>
          <a:stretch/>
        </p:blipFill>
        <p:spPr>
          <a:xfrm>
            <a:off x="576262" y="1325563"/>
            <a:ext cx="11416276" cy="342428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B863F5-D989-0225-4941-964C4A38AC6D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4E49A-FF3C-CBC9-5BDF-FD569396805B}"/>
              </a:ext>
            </a:extLst>
          </p:cNvPr>
          <p:cNvSpPr txBox="1"/>
          <p:nvPr/>
        </p:nvSpPr>
        <p:spPr>
          <a:xfrm>
            <a:off x="4235076" y="4670666"/>
            <a:ext cx="37218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Try it yourself!</a:t>
            </a:r>
          </a:p>
          <a:p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B5271-5C1D-B337-52A9-6E10A719BE3C}"/>
              </a:ext>
            </a:extLst>
          </p:cNvPr>
          <p:cNvSpPr txBox="1"/>
          <p:nvPr/>
        </p:nvSpPr>
        <p:spPr>
          <a:xfrm>
            <a:off x="2418657" y="5497562"/>
            <a:ext cx="95883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the </a:t>
            </a:r>
            <a:r>
              <a:rPr lang="en-US" sz="2400" dirty="0" err="1"/>
              <a:t>CRISPR_screen_analysis.ipynb</a:t>
            </a:r>
            <a:r>
              <a:rPr lang="en-US" sz="2400" dirty="0"/>
              <a:t>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r>
              <a:rPr lang="en-US" sz="2400" dirty="0"/>
              <a:t>There is a Google </a:t>
            </a:r>
            <a:r>
              <a:rPr lang="en-US" sz="2400" dirty="0" err="1"/>
              <a:t>Colab</a:t>
            </a:r>
            <a:r>
              <a:rPr lang="en-US" sz="2400" dirty="0"/>
              <a:t> link at the bottom of the </a:t>
            </a:r>
            <a:r>
              <a:rPr lang="en-US" sz="2400" dirty="0" err="1"/>
              <a:t>Github</a:t>
            </a:r>
            <a:r>
              <a:rPr lang="en-US" sz="2400" dirty="0"/>
              <a:t> repo:</a:t>
            </a:r>
          </a:p>
          <a:p>
            <a:r>
              <a:rPr lang="en-US" sz="2400" dirty="0" err="1"/>
              <a:t>github.com</a:t>
            </a:r>
            <a:r>
              <a:rPr lang="en-US" sz="2400" dirty="0"/>
              <a:t>/</a:t>
            </a:r>
            <a:r>
              <a:rPr lang="en-US" sz="2400" dirty="0" err="1"/>
              <a:t>nolanmaier</a:t>
            </a:r>
            <a:r>
              <a:rPr lang="en-US" sz="2400" dirty="0"/>
              <a:t>/2024_GeneticsBootcamp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5127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3F69-5CC9-F1DD-328F-C79D941A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88" y="76905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Validation: Rigosertib binds tubulin and affects microtubule dynamics</a:t>
            </a:r>
          </a:p>
        </p:txBody>
      </p:sp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065B6B93-D3B3-7032-422A-D6F43D40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01" b="49653"/>
          <a:stretch/>
        </p:blipFill>
        <p:spPr>
          <a:xfrm>
            <a:off x="931688" y="2265437"/>
            <a:ext cx="4451169" cy="4470732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2200C27-0696-1BB9-8EFF-2D0CF2403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5905081" y="2143606"/>
            <a:ext cx="5787887" cy="45925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57C469-C331-47CB-0E31-27DEE1E26888}"/>
              </a:ext>
            </a:extLst>
          </p:cNvPr>
          <p:cNvSpPr txBox="1">
            <a:spLocks/>
          </p:cNvSpPr>
          <p:nvPr/>
        </p:nvSpPr>
        <p:spPr>
          <a:xfrm>
            <a:off x="838200" y="-217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40B2F-6123-55A6-0BC7-8E30C7929A4C}"/>
              </a:ext>
            </a:extLst>
          </p:cNvPr>
          <p:cNvSpPr txBox="1"/>
          <p:nvPr/>
        </p:nvSpPr>
        <p:spPr>
          <a:xfrm>
            <a:off x="-239316" y="6551503"/>
            <a:ext cx="540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from: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Chen et al., 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Molecular Cell </a:t>
            </a:r>
            <a:r>
              <a:rPr kumimoji="0" lang="en-US" sz="1800" b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2017</a:t>
            </a:r>
            <a:r>
              <a:rPr kumimoji="0" lang="en-US" sz="18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68:1</a:t>
            </a:r>
          </a:p>
        </p:txBody>
      </p:sp>
    </p:spTree>
    <p:extLst>
      <p:ext uri="{BB962C8B-B14F-4D97-AF65-F5344CB8AC3E}">
        <p14:creationId xmlns:p14="http://schemas.microsoft.com/office/powerpoint/2010/main" val="2377629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A8C63-B089-096D-BE12-662E29C99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8547"/>
            <a:ext cx="10515600" cy="4351338"/>
          </a:xfrm>
        </p:spPr>
        <p:txBody>
          <a:bodyPr/>
          <a:lstStyle/>
          <a:p>
            <a:r>
              <a:rPr lang="en-US" dirty="0"/>
              <a:t>Main Takeaways:</a:t>
            </a:r>
          </a:p>
          <a:p>
            <a:pPr lvl="1"/>
            <a:r>
              <a:rPr lang="en-US" dirty="0"/>
              <a:t>Genetic screens are hypothesis generators</a:t>
            </a:r>
          </a:p>
          <a:p>
            <a:pPr lvl="1"/>
            <a:r>
              <a:rPr lang="en-US" dirty="0"/>
              <a:t>Layering data from multiple screens can narrow down hypotheses</a:t>
            </a:r>
          </a:p>
          <a:p>
            <a:pPr lvl="1"/>
            <a:r>
              <a:rPr lang="en-US" dirty="0"/>
              <a:t>Validation is always necessary to address a particular hypothesis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99581C8-FF0A-92C0-917C-8849761C9324}"/>
              </a:ext>
            </a:extLst>
          </p:cNvPr>
          <p:cNvSpPr txBox="1">
            <a:spLocks/>
          </p:cNvSpPr>
          <p:nvPr/>
        </p:nvSpPr>
        <p:spPr>
          <a:xfrm>
            <a:off x="838200" y="12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Exploration Part 2: Chemical-genetic screen</a:t>
            </a:r>
          </a:p>
        </p:txBody>
      </p:sp>
    </p:spTree>
    <p:extLst>
      <p:ext uri="{BB962C8B-B14F-4D97-AF65-F5344CB8AC3E}">
        <p14:creationId xmlns:p14="http://schemas.microsoft.com/office/powerpoint/2010/main" val="913026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825B8-0279-5DD0-5423-F3AC7F4F2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Synthesizing and cloning genome-scale sgRNA libraries is cost-effective</a:t>
            </a:r>
          </a:p>
        </p:txBody>
      </p:sp>
      <p:pic>
        <p:nvPicPr>
          <p:cNvPr id="2050" name="Picture 2" descr="CRISPR gRNA library">
            <a:extLst>
              <a:ext uri="{FF2B5EF4-FFF2-40B4-BE49-F238E27FC236}">
                <a16:creationId xmlns:a16="http://schemas.microsoft.com/office/drawing/2014/main" id="{492A92A7-5FFD-9ED7-96E7-7F690407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138"/>
          <a:stretch/>
        </p:blipFill>
        <p:spPr bwMode="auto">
          <a:xfrm>
            <a:off x="2343807" y="2412046"/>
            <a:ext cx="7819697" cy="310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72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B26042E-1CDE-E713-93A0-371FA466B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999" y="1729982"/>
            <a:ext cx="6841732" cy="4985616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336040-5E3E-E77E-9EC4-79CDDB604554}"/>
              </a:ext>
            </a:extLst>
          </p:cNvPr>
          <p:cNvSpPr txBox="1">
            <a:spLocks/>
          </p:cNvSpPr>
          <p:nvPr/>
        </p:nvSpPr>
        <p:spPr>
          <a:xfrm>
            <a:off x="0" y="-891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Components of a screen</a:t>
            </a:r>
            <a:endParaRPr lang="en-US" dirty="0"/>
          </a:p>
        </p:txBody>
      </p:sp>
      <p:pic>
        <p:nvPicPr>
          <p:cNvPr id="1026" name="Picture 2" descr="Addgene: Homepage">
            <a:extLst>
              <a:ext uri="{FF2B5EF4-FFF2-40B4-BE49-F238E27FC236}">
                <a16:creationId xmlns:a16="http://schemas.microsoft.com/office/drawing/2014/main" id="{B454FCE3-1BC9-511F-EDB1-2F47BBEE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99" y="1236385"/>
            <a:ext cx="2630820" cy="49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79F16E-B207-988F-E727-3E5249DA1DEC}"/>
              </a:ext>
            </a:extLst>
          </p:cNvPr>
          <p:cNvSpPr txBox="1">
            <a:spLocks/>
          </p:cNvSpPr>
          <p:nvPr/>
        </p:nvSpPr>
        <p:spPr>
          <a:xfrm>
            <a:off x="-281762" y="2863166"/>
            <a:ext cx="55076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Libraries exist for many common research organisms</a:t>
            </a:r>
          </a:p>
        </p:txBody>
      </p:sp>
    </p:spTree>
    <p:extLst>
      <p:ext uri="{BB962C8B-B14F-4D97-AF65-F5344CB8AC3E}">
        <p14:creationId xmlns:p14="http://schemas.microsoft.com/office/powerpoint/2010/main" val="357881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B8EB-A3B0-F840-6661-6C65ACD6A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4" y="1973207"/>
            <a:ext cx="5688889" cy="3302986"/>
          </a:xfrm>
        </p:spPr>
        <p:txBody>
          <a:bodyPr>
            <a:normAutofit/>
          </a:bodyPr>
          <a:lstStyle/>
          <a:p>
            <a:r>
              <a:rPr lang="en-US" dirty="0"/>
              <a:t>Generating a pool of sgRNA containing lentivirus is relatively straightforward </a:t>
            </a:r>
          </a:p>
        </p:txBody>
      </p:sp>
      <p:pic>
        <p:nvPicPr>
          <p:cNvPr id="1026" name="Picture 2" descr="Lentiviral Clone&amp;Lentivirus packaging services | GeneCopoeia™">
            <a:extLst>
              <a:ext uri="{FF2B5EF4-FFF2-40B4-BE49-F238E27FC236}">
                <a16:creationId xmlns:a16="http://schemas.microsoft.com/office/drawing/2014/main" id="{4DA4A029-DD29-F66B-07EE-049DCC095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89" y="0"/>
            <a:ext cx="4979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289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5668"/>
            <a:ext cx="10515600" cy="1325563"/>
          </a:xfrm>
        </p:spPr>
        <p:txBody>
          <a:bodyPr/>
          <a:lstStyle/>
          <a:p>
            <a:r>
              <a:rPr lang="en-US" dirty="0"/>
              <a:t>Genome-wide library or </a:t>
            </a:r>
            <a:r>
              <a:rPr lang="en-US" dirty="0" err="1"/>
              <a:t>sublibrary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310254"/>
            <a:ext cx="7886700" cy="1082991"/>
          </a:xfrm>
        </p:spPr>
        <p:txBody>
          <a:bodyPr>
            <a:normAutofit/>
          </a:bodyPr>
          <a:lstStyle/>
          <a:p>
            <a:r>
              <a:rPr lang="en-US" sz="2200"/>
              <a:t>key consideration is coverage, i.e. how many cells are maintained per sgRNA. We usually aim for 1000x to ensure robust results.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BE631-1D2E-4027-A09A-138021FE9ED0}"/>
              </a:ext>
            </a:extLst>
          </p:cNvPr>
          <p:cNvSpPr txBox="1">
            <a:spLocks/>
          </p:cNvSpPr>
          <p:nvPr/>
        </p:nvSpPr>
        <p:spPr>
          <a:xfrm>
            <a:off x="2152650" y="4721302"/>
            <a:ext cx="7886700" cy="1954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with improved protocols, we can reduce coverage to 500x in many instances, with minimal decrease in signal</a:t>
            </a:r>
          </a:p>
          <a:p>
            <a:r>
              <a:rPr lang="en-US" sz="2400"/>
              <a:t>if you can create a list of relevant genes for a question, using sublibraries with sgRNAs targeting only these genes can reduce workload and enable screens of many conditions in parallel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6F1FA2-3DF7-46F6-A5E6-3543DDCA2992}"/>
              </a:ext>
            </a:extLst>
          </p:cNvPr>
          <p:cNvSpPr txBox="1"/>
          <p:nvPr/>
        </p:nvSpPr>
        <p:spPr>
          <a:xfrm>
            <a:off x="3708935" y="2419505"/>
            <a:ext cx="980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genes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F73EB-67C8-4E65-95D0-2593F2FC052F}"/>
              </a:ext>
            </a:extLst>
          </p:cNvPr>
          <p:cNvSpPr txBox="1"/>
          <p:nvPr/>
        </p:nvSpPr>
        <p:spPr>
          <a:xfrm>
            <a:off x="5362877" y="2421155"/>
            <a:ext cx="898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20,000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AC94F8-E9DE-4A58-9BF4-1589E8A82F90}"/>
              </a:ext>
            </a:extLst>
          </p:cNvPr>
          <p:cNvSpPr txBox="1"/>
          <p:nvPr/>
        </p:nvSpPr>
        <p:spPr>
          <a:xfrm>
            <a:off x="2565993" y="2768043"/>
            <a:ext cx="21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sgRNAs per gene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6371D-42DD-471F-A634-04F01347B6A8}"/>
              </a:ext>
            </a:extLst>
          </p:cNvPr>
          <p:cNvSpPr txBox="1"/>
          <p:nvPr/>
        </p:nvSpPr>
        <p:spPr>
          <a:xfrm>
            <a:off x="5362876" y="2768043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15C82-2C0F-4801-932B-EB148176A05F}"/>
              </a:ext>
            </a:extLst>
          </p:cNvPr>
          <p:cNvSpPr txBox="1"/>
          <p:nvPr/>
        </p:nvSpPr>
        <p:spPr>
          <a:xfrm>
            <a:off x="2719371" y="3116580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cells per sgRNA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4E733-5D9E-4992-B9BC-24DE1EF763C1}"/>
              </a:ext>
            </a:extLst>
          </p:cNvPr>
          <p:cNvSpPr txBox="1"/>
          <p:nvPr/>
        </p:nvSpPr>
        <p:spPr>
          <a:xfrm>
            <a:off x="5362877" y="3116580"/>
            <a:ext cx="76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1,000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1E9553-4B44-418E-967D-52FF4097FF2D}"/>
              </a:ext>
            </a:extLst>
          </p:cNvPr>
          <p:cNvSpPr txBox="1"/>
          <p:nvPr/>
        </p:nvSpPr>
        <p:spPr>
          <a:xfrm>
            <a:off x="2458273" y="3652818"/>
            <a:ext cx="223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/>
              <a:t># cells in the 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4EED3-FA6E-495E-8A07-189E0D5BE436}"/>
              </a:ext>
            </a:extLst>
          </p:cNvPr>
          <p:cNvSpPr txBox="1"/>
          <p:nvPr/>
        </p:nvSpPr>
        <p:spPr>
          <a:xfrm>
            <a:off x="5369035" y="3652818"/>
            <a:ext cx="1358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200 Million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9F118-C111-48D7-9C23-EA3D98CBC9ED}"/>
              </a:ext>
            </a:extLst>
          </p:cNvPr>
          <p:cNvSpPr txBox="1"/>
          <p:nvPr/>
        </p:nvSpPr>
        <p:spPr>
          <a:xfrm>
            <a:off x="7502221" y="2222377"/>
            <a:ext cx="15456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/>
              <a:t>This is a lot!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7CAB90-AA35-4A3D-98D9-BA414376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91" y="2731062"/>
            <a:ext cx="1574157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5A7408-839F-42F7-9193-6772AD3F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5689" y="2613152"/>
            <a:ext cx="1342663" cy="158573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535DC7-7526-4346-9BAF-059FED572EAE}"/>
              </a:ext>
            </a:extLst>
          </p:cNvPr>
          <p:cNvCxnSpPr/>
          <p:nvPr/>
        </p:nvCxnSpPr>
        <p:spPr>
          <a:xfrm>
            <a:off x="2458273" y="3597408"/>
            <a:ext cx="41055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024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059B4-4196-2EE0-B9FE-5FE7504C7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4E84E-1FEE-1A56-B655-8883FEB1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Cells expressing CRISPR effector</a:t>
            </a:r>
          </a:p>
          <a:p>
            <a:r>
              <a:rPr lang="en-US" dirty="0"/>
              <a:t>sgRNA library</a:t>
            </a:r>
          </a:p>
          <a:p>
            <a:r>
              <a:rPr lang="en-US" dirty="0"/>
              <a:t>Selective pressure</a:t>
            </a:r>
          </a:p>
          <a:p>
            <a:pPr lvl="1"/>
            <a:r>
              <a:rPr lang="en-US" dirty="0"/>
              <a:t>Growth? Drug Sensitivity? FACS reporter?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6C43489-7F54-B219-1F8B-E27ECCB33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3" t="29235" b="38772"/>
          <a:stretch/>
        </p:blipFill>
        <p:spPr>
          <a:xfrm>
            <a:off x="7389627" y="2737884"/>
            <a:ext cx="4359349" cy="18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28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1509</Words>
  <Application>Microsoft Macintosh PowerPoint</Application>
  <PresentationFormat>Widescreen</PresentationFormat>
  <Paragraphs>216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PT Serif</vt:lpstr>
      <vt:lpstr>Office Theme</vt:lpstr>
      <vt:lpstr>Genetics Bootcamp: CRISPR screens in mammalian cells</vt:lpstr>
      <vt:lpstr>Components of a screen</vt:lpstr>
      <vt:lpstr>Components of a screen</vt:lpstr>
      <vt:lpstr>Components of a screen</vt:lpstr>
      <vt:lpstr>Synthesizing and cloning genome-scale sgRNA libraries is cost-effective</vt:lpstr>
      <vt:lpstr>PowerPoint Presentation</vt:lpstr>
      <vt:lpstr>Generating a pool of sgRNA containing lentivirus is relatively straightforward </vt:lpstr>
      <vt:lpstr>Genome-wide library or sublibrary?</vt:lpstr>
      <vt:lpstr>Components of a screen</vt:lpstr>
      <vt:lpstr>PowerPoint Presentation</vt:lpstr>
      <vt:lpstr>How a-helical proteins are inserted into the outer mitochondrial membrane is not well understood</vt:lpstr>
      <vt:lpstr>What is the major question this paper wants to answer?</vt:lpstr>
      <vt:lpstr>What are the advantages/disadvantages of this reporter design?</vt:lpstr>
      <vt:lpstr>What controls are important to perform before screening?</vt:lpstr>
      <vt:lpstr>The GFP signal must be specific</vt:lpstr>
      <vt:lpstr>Screen design</vt:lpstr>
      <vt:lpstr>Fluorescence-activated cell sorting (FACS) allows rapid sorting of cells based on fluorescence signal</vt:lpstr>
      <vt:lpstr>Library prep</vt:lpstr>
      <vt:lpstr>Illumina Sequencing Technology</vt:lpstr>
      <vt:lpstr>Data Processing </vt:lpstr>
      <vt:lpstr>Data Processing Step 1: Convert sequence data to sgRNA counts</vt:lpstr>
      <vt:lpstr>Data Processing Step 1: Convert sequence data to sgRNA counts</vt:lpstr>
      <vt:lpstr>Data Processing Step 1: Convert sequence data to sgRNA counts</vt:lpstr>
      <vt:lpstr>Data Processing Step 1: Convert sequence data to sgRNA counts</vt:lpstr>
      <vt:lpstr>Data Processing Step 1: Convert sequence data to sgRNA counts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“We set out to systematically identify and characterize the factors required for mitochondrial TA biogenesis in human cells.” </vt:lpstr>
      <vt:lpstr>Volcano plots are helpful for visualizing hits</vt:lpstr>
      <vt:lpstr>Transducing individual sgRNAs for validation</vt:lpstr>
      <vt:lpstr>Conclusion: MTCH2 plays a role in biogenesis of OMP25</vt:lpstr>
      <vt:lpstr>Mass-spectrometry reveals the extent of MTCH2’s effect on mitochondrial outer membrane protein biogenesis</vt:lpstr>
      <vt:lpstr>MTCH2 affects the biogenesis of a-helical mitochondrial membrane proteins generally</vt:lpstr>
      <vt:lpstr>MTCH2 binds and inserts a-helical proteins into membranes in vitro</vt:lpstr>
      <vt:lpstr>MTCH2 regulates outer membrane function </vt:lpstr>
      <vt:lpstr>What can we take away about screen design?</vt:lpstr>
      <vt:lpstr>Now let’s analyze a CRISPR screen ourselves!</vt:lpstr>
      <vt:lpstr>Data Exploration Part 1: Growth screen</vt:lpstr>
      <vt:lpstr>Data Exploration Part 1: Growth screen</vt:lpstr>
      <vt:lpstr>PowerPoint Presentation</vt:lpstr>
      <vt:lpstr>Data Exploration Part 2: Chemical-genetic screen</vt:lpstr>
      <vt:lpstr>PowerPoint Presentation</vt:lpstr>
      <vt:lpstr>PowerPoint Presentation</vt:lpstr>
      <vt:lpstr>PowerPoint Presentation</vt:lpstr>
      <vt:lpstr>Validation: Rigosertib binds tubulin and affects microtubule dynamics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Genetics Bootcamp</dc:title>
  <dc:creator>Maier, Nolan</dc:creator>
  <cp:lastModifiedBy>Maier, Nolan</cp:lastModifiedBy>
  <cp:revision>11</cp:revision>
  <dcterms:created xsi:type="dcterms:W3CDTF">2024-01-10T00:35:13Z</dcterms:created>
  <dcterms:modified xsi:type="dcterms:W3CDTF">2024-01-12T16:26:59Z</dcterms:modified>
</cp:coreProperties>
</file>